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54" y="10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Students: I have carefully edited the excellent content that you have provided and organized headings a bit more. </a:t>
            </a:r>
            <a:r>
              <a:rPr lang="en" b="1"/>
              <a:t>Please make a handout for all the references using APA style and email that to me for proofing no later than Sunday night.</a:t>
            </a:r>
            <a:r>
              <a:rPr lang="en"/>
              <a:t> Maybe Kaylee and Kaitlyn can do that reference list? The rest of you will conduct the study tomorrow by email and then reduce the data. I would like to see the Methods and Results by Sunday as well. The printer needs to be submitted for printing by Monday at 8 am. Good luck tomorrow. If you don’t like the green background, that is fine. You can change it. If you have additional content for benefits, there is room for one more sentence and source at the bottom of the second column. Optimism information? We need a reference for brain health and exercise. Thank you.</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344700" y="0"/>
            <a:ext cx="7629600" cy="685500"/>
          </a:xfrm>
          <a:prstGeom prst="rect">
            <a:avLst/>
          </a:prstGeom>
        </p:spPr>
        <p:txBody>
          <a:bodyPr spcFirstLastPara="1" wrap="square" lIns="91425" tIns="91425" rIns="91425" bIns="91425" anchor="b" anchorCtr="0">
            <a:noAutofit/>
          </a:bodyPr>
          <a:lstStyle/>
          <a:p>
            <a:pPr marL="0" lvl="0" indent="0" rtl="0">
              <a:lnSpc>
                <a:spcPct val="115000"/>
              </a:lnSpc>
              <a:spcBef>
                <a:spcPts val="0"/>
              </a:spcBef>
              <a:spcAft>
                <a:spcPts val="0"/>
              </a:spcAft>
              <a:buClr>
                <a:schemeClr val="dk1"/>
              </a:buClr>
              <a:buSzPts val="1100"/>
              <a:buFont typeface="Arial"/>
              <a:buNone/>
            </a:pPr>
            <a:r>
              <a:rPr lang="en" sz="1400" b="1"/>
              <a:t>Perceived Benefits of Labyrinth Types as Advocated by Public Health Professionals</a:t>
            </a:r>
            <a:endParaRPr sz="1400" b="1"/>
          </a:p>
          <a:p>
            <a:pPr marL="0" lvl="0" indent="0" rtl="0">
              <a:lnSpc>
                <a:spcPct val="115000"/>
              </a:lnSpc>
              <a:spcBef>
                <a:spcPts val="0"/>
              </a:spcBef>
              <a:spcAft>
                <a:spcPts val="0"/>
              </a:spcAft>
              <a:buClr>
                <a:schemeClr val="dk1"/>
              </a:buClr>
              <a:buSzPts val="1100"/>
              <a:buFont typeface="Arial"/>
              <a:buNone/>
            </a:pPr>
            <a:r>
              <a:rPr lang="en" sz="1000"/>
              <a:t>Phoebe Cheney, Zeqin He, Kaylee Marihugh, Hannah Scally, Katlyn Whitaker, and Valerie A. Ubbes, PhD, MCHES</a:t>
            </a:r>
            <a:endParaRPr sz="1000"/>
          </a:p>
          <a:p>
            <a:pPr marL="0" lvl="0" indent="0" rtl="0">
              <a:lnSpc>
                <a:spcPct val="115000"/>
              </a:lnSpc>
              <a:spcBef>
                <a:spcPts val="0"/>
              </a:spcBef>
              <a:spcAft>
                <a:spcPts val="0"/>
              </a:spcAft>
              <a:buClr>
                <a:schemeClr val="dk1"/>
              </a:buClr>
              <a:buSzPts val="1100"/>
              <a:buFont typeface="Arial"/>
              <a:buNone/>
            </a:pPr>
            <a:r>
              <a:rPr lang="en" sz="1000"/>
              <a:t>Public Health Majors from the Department of Kinesiology and Health</a:t>
            </a:r>
            <a:endParaRPr sz="1000"/>
          </a:p>
        </p:txBody>
      </p:sp>
      <p:sp>
        <p:nvSpPr>
          <p:cNvPr id="55" name="Shape 55"/>
          <p:cNvSpPr txBox="1">
            <a:spLocks noGrp="1"/>
          </p:cNvSpPr>
          <p:nvPr>
            <p:ph type="subTitle" idx="1"/>
          </p:nvPr>
        </p:nvSpPr>
        <p:spPr>
          <a:xfrm>
            <a:off x="0" y="927125"/>
            <a:ext cx="2674500" cy="19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00000"/>
                </a:solidFill>
              </a:rPr>
              <a:t>What is a labyrinth?</a:t>
            </a:r>
            <a:endParaRPr sz="1200" b="1">
              <a:solidFill>
                <a:srgbClr val="000000"/>
              </a:solidFill>
            </a:endParaRPr>
          </a:p>
          <a:p>
            <a:pPr marL="0" lvl="0" indent="0" algn="l" rtl="0">
              <a:lnSpc>
                <a:spcPct val="115000"/>
              </a:lnSpc>
              <a:spcBef>
                <a:spcPts val="0"/>
              </a:spcBef>
              <a:spcAft>
                <a:spcPts val="0"/>
              </a:spcAft>
              <a:buNone/>
            </a:pPr>
            <a:r>
              <a:rPr lang="en" sz="1000">
                <a:solidFill>
                  <a:schemeClr val="dk1"/>
                </a:solidFill>
              </a:rPr>
              <a:t>A labyrinth is a circuitous pathway with one entrance for walking to the center and back out again. Labyrinths are used as “an ancient tool for contemplation and inner cultivation” (Scaper &amp; Camp, 2013). Labyrinth walking can be used  for a variety of physical and mental health benefits, including stress management, lowering blood pressure, and increasing self-efficacy. </a:t>
            </a:r>
            <a:endParaRPr sz="1000" b="1">
              <a:solidFill>
                <a:srgbClr val="000000"/>
              </a:solidFill>
            </a:endParaRPr>
          </a:p>
          <a:p>
            <a:pPr marL="0" lvl="0" indent="0" algn="l">
              <a:spcBef>
                <a:spcPts val="0"/>
              </a:spcBef>
              <a:spcAft>
                <a:spcPts val="0"/>
              </a:spcAft>
              <a:buNone/>
            </a:pPr>
            <a:endParaRPr b="1">
              <a:solidFill>
                <a:srgbClr val="000000"/>
              </a:solidFill>
            </a:endParaRPr>
          </a:p>
        </p:txBody>
      </p:sp>
      <p:pic>
        <p:nvPicPr>
          <p:cNvPr id="56" name="Shape 56"/>
          <p:cNvPicPr preferRelativeResize="0"/>
          <p:nvPr/>
        </p:nvPicPr>
        <p:blipFill rotWithShape="1">
          <a:blip r:embed="rId3">
            <a:alphaModFix/>
          </a:blip>
          <a:srcRect l="13254"/>
          <a:stretch/>
        </p:blipFill>
        <p:spPr>
          <a:xfrm>
            <a:off x="312600" y="0"/>
            <a:ext cx="1130800" cy="927125"/>
          </a:xfrm>
          <a:prstGeom prst="rect">
            <a:avLst/>
          </a:prstGeom>
          <a:noFill/>
          <a:ln>
            <a:noFill/>
          </a:ln>
        </p:spPr>
      </p:pic>
      <p:sp>
        <p:nvSpPr>
          <p:cNvPr id="57" name="Shape 57"/>
          <p:cNvSpPr txBox="1"/>
          <p:nvPr/>
        </p:nvSpPr>
        <p:spPr>
          <a:xfrm>
            <a:off x="0" y="4839300"/>
            <a:ext cx="2480100" cy="1953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b="1">
                <a:solidFill>
                  <a:schemeClr val="dk1"/>
                </a:solidFill>
              </a:rPr>
              <a:t>Research Question:</a:t>
            </a:r>
            <a:endParaRPr sz="1200" b="1">
              <a:solidFill>
                <a:schemeClr val="dk1"/>
              </a:solidFill>
            </a:endParaRPr>
          </a:p>
          <a:p>
            <a:pPr marL="0" lvl="0" indent="0" rtl="0">
              <a:lnSpc>
                <a:spcPct val="115000"/>
              </a:lnSpc>
              <a:spcBef>
                <a:spcPts val="0"/>
              </a:spcBef>
              <a:spcAft>
                <a:spcPts val="0"/>
              </a:spcAft>
              <a:buNone/>
            </a:pPr>
            <a:r>
              <a:rPr lang="en" sz="1000">
                <a:solidFill>
                  <a:schemeClr val="dk1"/>
                </a:solidFill>
              </a:rPr>
              <a:t>How does labyrinth walking </a:t>
            </a:r>
            <a:r>
              <a:rPr lang="en" sz="1000" b="1">
                <a:solidFill>
                  <a:schemeClr val="dk1"/>
                </a:solidFill>
              </a:rPr>
              <a:t> </a:t>
            </a:r>
            <a:r>
              <a:rPr lang="en" sz="1000">
                <a:solidFill>
                  <a:schemeClr val="dk1"/>
                </a:solidFill>
              </a:rPr>
              <a:t>benefit professionals preparing for careers in public health and health care? </a:t>
            </a:r>
            <a:endParaRPr sz="1000">
              <a:solidFill>
                <a:schemeClr val="dk1"/>
              </a:solidFill>
            </a:endParaRPr>
          </a:p>
          <a:p>
            <a:pPr marL="0" lvl="0" indent="0" rtl="0">
              <a:lnSpc>
                <a:spcPct val="115000"/>
              </a:lnSpc>
              <a:spcBef>
                <a:spcPts val="0"/>
              </a:spcBef>
              <a:spcAft>
                <a:spcPts val="0"/>
              </a:spcAft>
              <a:buNone/>
            </a:pPr>
            <a:r>
              <a:rPr lang="en" sz="1200" b="1">
                <a:solidFill>
                  <a:schemeClr val="dk1"/>
                </a:solidFill>
              </a:rPr>
              <a:t>Goal of Project: </a:t>
            </a:r>
            <a:endParaRPr sz="1200" b="1">
              <a:solidFill>
                <a:schemeClr val="dk1"/>
              </a:solidFill>
            </a:endParaRPr>
          </a:p>
          <a:p>
            <a:pPr marL="0" lvl="0" indent="0" rtl="0">
              <a:lnSpc>
                <a:spcPct val="115000"/>
              </a:lnSpc>
              <a:spcBef>
                <a:spcPts val="0"/>
              </a:spcBef>
              <a:spcAft>
                <a:spcPts val="0"/>
              </a:spcAft>
              <a:buNone/>
            </a:pPr>
            <a:r>
              <a:rPr lang="en" sz="1000">
                <a:solidFill>
                  <a:schemeClr val="dk1"/>
                </a:solidFill>
              </a:rPr>
              <a:t>To administer a survey to Public Health Professionals after the use of a finger labyrinth to determine the perceived benefits of using a labyrinth. </a:t>
            </a:r>
            <a:endParaRPr sz="1000">
              <a:solidFill>
                <a:schemeClr val="dk1"/>
              </a:solidFill>
            </a:endParaRPr>
          </a:p>
        </p:txBody>
      </p:sp>
      <p:pic>
        <p:nvPicPr>
          <p:cNvPr id="58" name="Shape 58"/>
          <p:cNvPicPr preferRelativeResize="0"/>
          <p:nvPr/>
        </p:nvPicPr>
        <p:blipFill>
          <a:blip r:embed="rId4">
            <a:alphaModFix/>
          </a:blip>
          <a:stretch>
            <a:fillRect/>
          </a:stretch>
        </p:blipFill>
        <p:spPr>
          <a:xfrm>
            <a:off x="3031988" y="766550"/>
            <a:ext cx="2415301" cy="1500100"/>
          </a:xfrm>
          <a:prstGeom prst="rect">
            <a:avLst/>
          </a:prstGeom>
          <a:noFill/>
          <a:ln>
            <a:noFill/>
          </a:ln>
        </p:spPr>
      </p:pic>
      <p:sp>
        <p:nvSpPr>
          <p:cNvPr id="59" name="Shape 59"/>
          <p:cNvSpPr txBox="1"/>
          <p:nvPr/>
        </p:nvSpPr>
        <p:spPr>
          <a:xfrm>
            <a:off x="2596500" y="2347725"/>
            <a:ext cx="3715500" cy="23556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pPr>
            <a:r>
              <a:rPr lang="en" sz="1200" b="1"/>
              <a:t>What are the Benefits of Labyrinth Walking?</a:t>
            </a:r>
            <a:endParaRPr sz="1200" b="1"/>
          </a:p>
          <a:p>
            <a:pPr marL="0" lvl="0" indent="0">
              <a:spcBef>
                <a:spcPts val="0"/>
              </a:spcBef>
              <a:spcAft>
                <a:spcPts val="0"/>
              </a:spcAft>
              <a:buNone/>
            </a:pPr>
            <a:endParaRPr sz="1000" b="1" u="sng"/>
          </a:p>
          <a:p>
            <a:pPr marL="0" lvl="0" indent="0" rtl="0">
              <a:spcBef>
                <a:spcPts val="0"/>
              </a:spcBef>
              <a:spcAft>
                <a:spcPts val="0"/>
              </a:spcAft>
              <a:buNone/>
            </a:pPr>
            <a:r>
              <a:rPr lang="en" sz="1000" b="1" u="sng"/>
              <a:t>Professional Identity and Career Development</a:t>
            </a:r>
            <a:r>
              <a:rPr lang="en" sz="1000" b="1"/>
              <a:t>: </a:t>
            </a:r>
            <a:r>
              <a:rPr lang="en" sz="1000">
                <a:solidFill>
                  <a:schemeClr val="dk1"/>
                </a:solidFill>
              </a:rPr>
              <a:t>Labyrinths have been used to promote identity development, including faculty training, human resources programming,multicultural programming, and higher education transitioning processes (Bigard, 2009).</a:t>
            </a:r>
            <a:endParaRPr sz="1000" b="1"/>
          </a:p>
          <a:p>
            <a:pPr marL="0" lvl="0" indent="0" rtl="0">
              <a:spcBef>
                <a:spcPts val="0"/>
              </a:spcBef>
              <a:spcAft>
                <a:spcPts val="0"/>
              </a:spcAft>
              <a:buNone/>
            </a:pPr>
            <a:r>
              <a:rPr lang="en" sz="1000" b="1" u="sng"/>
              <a:t>Stress Reduction and Relaxation</a:t>
            </a:r>
            <a:r>
              <a:rPr lang="en" sz="1000" b="1"/>
              <a:t>: </a:t>
            </a:r>
            <a:r>
              <a:rPr lang="en" sz="1000">
                <a:solidFill>
                  <a:schemeClr val="dk1"/>
                </a:solidFill>
              </a:rPr>
              <a:t>“Results showed lower systolic blood pressures and pulse rates in labyrinth walkers compared to control subjects. In addition the labyrinth walkers reported higher satisfaction and relaxation than control subjects, by self-report questionnaire,” (Zucker, et al., 2016). </a:t>
            </a:r>
            <a:endParaRPr sz="1000"/>
          </a:p>
          <a:p>
            <a:pPr marL="0" lvl="0" indent="0" rtl="0">
              <a:spcBef>
                <a:spcPts val="0"/>
              </a:spcBef>
              <a:spcAft>
                <a:spcPts val="0"/>
              </a:spcAft>
              <a:buNone/>
            </a:pPr>
            <a:r>
              <a:rPr lang="en" sz="1000" b="1" u="sng"/>
              <a:t>Counseling Mechanism:</a:t>
            </a:r>
            <a:r>
              <a:rPr lang="en" sz="1000" b="1"/>
              <a:t> </a:t>
            </a:r>
            <a:r>
              <a:rPr lang="en" sz="1000">
                <a:solidFill>
                  <a:schemeClr val="dk1"/>
                </a:solidFill>
              </a:rPr>
              <a:t>Labyrinths are being introduced into mental health services on college campuses as a counseling tool, which suggests that health care professionals can use labyrinths for clients in a non-clinical setting (Bigard, 2009).</a:t>
            </a:r>
            <a:endParaRPr sz="1000"/>
          </a:p>
        </p:txBody>
      </p:sp>
      <p:sp>
        <p:nvSpPr>
          <p:cNvPr id="60" name="Shape 60"/>
          <p:cNvSpPr txBox="1"/>
          <p:nvPr/>
        </p:nvSpPr>
        <p:spPr>
          <a:xfrm>
            <a:off x="6346050" y="5289175"/>
            <a:ext cx="2855700" cy="16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Future Research</a:t>
            </a:r>
            <a:endParaRPr sz="1200" b="1"/>
          </a:p>
          <a:p>
            <a:pPr marL="0" lvl="0" indent="0" rtl="0">
              <a:spcBef>
                <a:spcPts val="0"/>
              </a:spcBef>
              <a:spcAft>
                <a:spcPts val="0"/>
              </a:spcAft>
              <a:buNone/>
            </a:pPr>
            <a:r>
              <a:rPr lang="en" sz="900"/>
              <a:t>Because this pilot study was completed with a finger labyrinth, future research should include labyrinth walking as an intervention - and compare the differences in these labyrinth types. Additionally, </a:t>
            </a:r>
            <a:r>
              <a:rPr lang="en" sz="900">
                <a:solidFill>
                  <a:schemeClr val="dk1"/>
                </a:solidFill>
              </a:rPr>
              <a:t>further studies should reach a wider demographic to study the benefits of labyrinths on public health professionals of different ages, gender, and race ethnicities with different stress levels and self efficacy beliefs.</a:t>
            </a:r>
            <a:endParaRPr sz="900" b="1"/>
          </a:p>
          <a:p>
            <a:pPr marL="0" lvl="0" indent="0">
              <a:spcBef>
                <a:spcPts val="0"/>
              </a:spcBef>
              <a:spcAft>
                <a:spcPts val="0"/>
              </a:spcAft>
              <a:buNone/>
            </a:pPr>
            <a:endParaRPr sz="1000"/>
          </a:p>
        </p:txBody>
      </p:sp>
      <p:sp>
        <p:nvSpPr>
          <p:cNvPr id="61" name="Shape 61"/>
          <p:cNvSpPr txBox="1"/>
          <p:nvPr/>
        </p:nvSpPr>
        <p:spPr>
          <a:xfrm>
            <a:off x="6312000" y="685500"/>
            <a:ext cx="2855700" cy="4371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t>Methods</a:t>
            </a:r>
            <a:endParaRPr sz="1200" b="1"/>
          </a:p>
          <a:p>
            <a:pPr marL="0" lvl="0" indent="0" rtl="0">
              <a:spcBef>
                <a:spcPts val="0"/>
              </a:spcBef>
              <a:spcAft>
                <a:spcPts val="0"/>
              </a:spcAft>
              <a:buClr>
                <a:schemeClr val="dk1"/>
              </a:buClr>
              <a:buSzPts val="1100"/>
              <a:buFont typeface="Arial"/>
              <a:buNone/>
            </a:pPr>
            <a:r>
              <a:rPr lang="en" sz="900">
                <a:solidFill>
                  <a:srgbClr val="222222"/>
                </a:solidFill>
              </a:rPr>
              <a:t>1. A draft of the survey instrument was reviewed by the research team then edited to reduce survey length and question redundancy. </a:t>
            </a:r>
            <a:endParaRPr sz="900">
              <a:solidFill>
                <a:srgbClr val="222222"/>
              </a:solidFill>
            </a:endParaRPr>
          </a:p>
          <a:p>
            <a:pPr marL="0" lvl="0" indent="0" rtl="0">
              <a:spcBef>
                <a:spcPts val="0"/>
              </a:spcBef>
              <a:spcAft>
                <a:spcPts val="0"/>
              </a:spcAft>
              <a:buClr>
                <a:schemeClr val="dk1"/>
              </a:buClr>
              <a:buSzPts val="1100"/>
              <a:buFont typeface="Arial"/>
              <a:buNone/>
            </a:pPr>
            <a:r>
              <a:rPr lang="en" sz="900">
                <a:solidFill>
                  <a:srgbClr val="222222"/>
                </a:solidFill>
              </a:rPr>
              <a:t>2. Institutional Review Board approval was sought.</a:t>
            </a:r>
            <a:endParaRPr sz="900">
              <a:solidFill>
                <a:srgbClr val="222222"/>
              </a:solidFill>
            </a:endParaRPr>
          </a:p>
          <a:p>
            <a:pPr marL="0" lvl="0" indent="0" rtl="0">
              <a:spcBef>
                <a:spcPts val="0"/>
              </a:spcBef>
              <a:spcAft>
                <a:spcPts val="0"/>
              </a:spcAft>
              <a:buClr>
                <a:schemeClr val="dk1"/>
              </a:buClr>
              <a:buSzPts val="1100"/>
              <a:buFont typeface="Arial"/>
              <a:buNone/>
            </a:pPr>
            <a:r>
              <a:rPr lang="en" sz="900">
                <a:solidFill>
                  <a:srgbClr val="222222"/>
                </a:solidFill>
              </a:rPr>
              <a:t>3. Final survey instrument was written, reviewed, and edited multiple times in Qualtrics.</a:t>
            </a:r>
            <a:endParaRPr sz="900">
              <a:solidFill>
                <a:srgbClr val="222222"/>
              </a:solidFill>
            </a:endParaRPr>
          </a:p>
          <a:p>
            <a:pPr marL="0" lvl="0" indent="0" rtl="0">
              <a:spcBef>
                <a:spcPts val="0"/>
              </a:spcBef>
              <a:spcAft>
                <a:spcPts val="0"/>
              </a:spcAft>
              <a:buClr>
                <a:schemeClr val="dk1"/>
              </a:buClr>
              <a:buSzPts val="1100"/>
              <a:buFont typeface="Arial"/>
              <a:buNone/>
            </a:pPr>
            <a:r>
              <a:rPr lang="en" sz="900">
                <a:solidFill>
                  <a:srgbClr val="222222"/>
                </a:solidFill>
              </a:rPr>
              <a:t>4. Research team field tested The Labyrinth Survey in the Qualtrics platform among themselves.</a:t>
            </a:r>
            <a:endParaRPr sz="900">
              <a:solidFill>
                <a:srgbClr val="222222"/>
              </a:solidFill>
            </a:endParaRPr>
          </a:p>
          <a:p>
            <a:pPr marL="0" lvl="0" indent="0">
              <a:spcBef>
                <a:spcPts val="0"/>
              </a:spcBef>
              <a:spcAft>
                <a:spcPts val="0"/>
              </a:spcAft>
              <a:buNone/>
            </a:pPr>
            <a:r>
              <a:rPr lang="en" sz="900">
                <a:solidFill>
                  <a:srgbClr val="222222"/>
                </a:solidFill>
              </a:rPr>
              <a:t>5. After trouble shooting was completed, the approved evaluation project #02825e commenced to do "An Evaluation Study of the Labyrinth Survey as an Online Assessment Tool".  </a:t>
            </a:r>
            <a:endParaRPr sz="900">
              <a:solidFill>
                <a:srgbClr val="222222"/>
              </a:solidFill>
            </a:endParaRPr>
          </a:p>
          <a:p>
            <a:pPr marL="0" lvl="0" indent="0" rtl="0">
              <a:spcBef>
                <a:spcPts val="0"/>
              </a:spcBef>
              <a:spcAft>
                <a:spcPts val="0"/>
              </a:spcAft>
              <a:buNone/>
            </a:pPr>
            <a:r>
              <a:rPr lang="en" sz="900">
                <a:solidFill>
                  <a:srgbClr val="222222"/>
                </a:solidFill>
              </a:rPr>
              <a:t>6. </a:t>
            </a:r>
            <a:r>
              <a:rPr lang="en" sz="900">
                <a:solidFill>
                  <a:schemeClr val="dk1"/>
                </a:solidFill>
              </a:rPr>
              <a:t>In order to determine the effects and benefits of labyrinth types, an online finger labyrinth was completed by undergraduate public health students. After completing the labyrinth, a non-randomized, online survey was completed by those students.</a:t>
            </a:r>
            <a:endParaRPr sz="900" b="1"/>
          </a:p>
          <a:p>
            <a:pPr marL="0" lvl="0" indent="0">
              <a:spcBef>
                <a:spcPts val="1000"/>
              </a:spcBef>
              <a:spcAft>
                <a:spcPts val="0"/>
              </a:spcAft>
              <a:buNone/>
            </a:pPr>
            <a:r>
              <a:rPr lang="en" sz="1200" b="1"/>
              <a:t>Results</a:t>
            </a:r>
            <a:endParaRPr sz="1200" b="1"/>
          </a:p>
          <a:p>
            <a:pPr marL="0" lvl="0" indent="0">
              <a:spcBef>
                <a:spcPts val="0"/>
              </a:spcBef>
              <a:spcAft>
                <a:spcPts val="0"/>
              </a:spcAft>
              <a:buNone/>
            </a:pPr>
            <a:r>
              <a:rPr lang="en" sz="900"/>
              <a:t>The results of the survey demonstrate the effectiveness of utilizing a labyrinth in regards to health and wellness. In particular, 68.42% of participants (n=19) reported labyrinth walking would serve as </a:t>
            </a:r>
            <a:r>
              <a:rPr lang="en" sz="900" b="1"/>
              <a:t>exercise for the body and mind,</a:t>
            </a:r>
            <a:r>
              <a:rPr lang="en" sz="900"/>
              <a:t> 66.67% reported labyrinth walking would assist to </a:t>
            </a:r>
            <a:r>
              <a:rPr lang="en" sz="900" b="1"/>
              <a:t>clear the mind,</a:t>
            </a:r>
            <a:r>
              <a:rPr lang="en" sz="900"/>
              <a:t> 63.63% reported labyrinth walking would serve as a </a:t>
            </a:r>
            <a:r>
              <a:rPr lang="en" sz="900" b="1"/>
              <a:t>therapeutic movement,</a:t>
            </a:r>
            <a:r>
              <a:rPr lang="en" sz="900"/>
              <a:t> 52.63% reported labyrinth walking would improve </a:t>
            </a:r>
            <a:r>
              <a:rPr lang="en" sz="900" b="1"/>
              <a:t>overall health and wellbeing, </a:t>
            </a:r>
            <a:r>
              <a:rPr lang="en" sz="900"/>
              <a:t>and 54.54% reported utilization of a labyrinth would serve as a </a:t>
            </a:r>
            <a:r>
              <a:rPr lang="en" sz="900" b="1"/>
              <a:t>coping mechanism,</a:t>
            </a:r>
            <a:r>
              <a:rPr lang="en" sz="900"/>
              <a:t> each aligning with the earlier proposed benefits of labyrinths types. </a:t>
            </a:r>
            <a:endParaRPr sz="900"/>
          </a:p>
        </p:txBody>
      </p:sp>
      <p:sp>
        <p:nvSpPr>
          <p:cNvPr id="62" name="Shape 62"/>
          <p:cNvSpPr txBox="1"/>
          <p:nvPr/>
        </p:nvSpPr>
        <p:spPr>
          <a:xfrm>
            <a:off x="2596500" y="4864850"/>
            <a:ext cx="3850800" cy="18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b="1"/>
          </a:p>
          <a:p>
            <a:pPr marL="0" lvl="0" indent="0" algn="l">
              <a:spcBef>
                <a:spcPts val="0"/>
              </a:spcBef>
              <a:spcAft>
                <a:spcPts val="0"/>
              </a:spcAft>
              <a:buNone/>
            </a:pPr>
            <a:r>
              <a:rPr lang="en" sz="1200" b="1"/>
              <a:t>Other Benefits of Labyrinth Walking?</a:t>
            </a:r>
            <a:endParaRPr sz="1200" b="1"/>
          </a:p>
          <a:p>
            <a:pPr marL="0" lvl="0" indent="0">
              <a:spcBef>
                <a:spcPts val="0"/>
              </a:spcBef>
              <a:spcAft>
                <a:spcPts val="0"/>
              </a:spcAft>
              <a:buNone/>
            </a:pPr>
            <a:endParaRPr sz="1000">
              <a:solidFill>
                <a:schemeClr val="dk1"/>
              </a:solidFill>
            </a:endParaRPr>
          </a:p>
          <a:p>
            <a:pPr marL="0" lvl="0" indent="0" rtl="0">
              <a:spcBef>
                <a:spcPts val="0"/>
              </a:spcBef>
              <a:spcAft>
                <a:spcPts val="0"/>
              </a:spcAft>
              <a:buNone/>
            </a:pPr>
            <a:r>
              <a:rPr lang="en" sz="1000">
                <a:solidFill>
                  <a:schemeClr val="dk1"/>
                </a:solidFill>
              </a:rPr>
              <a:t>Research by Fairbloom (2003) showed that taking time to walk a labyrinth taught healthcare workers to take better care of themselves and to use coping mechanisms in the midst of their hectic, demanding jobs.Taking the time to walk “enhances balance and self-efficacy” in individuals with chronic stroke (Salbach et al.,2005). Research consistently shows that exercise improves brain health, which may relate to walking labyrinths because people who choose to use labyrinths are engaging in the physical act of walking (Cotman, 2007).</a:t>
            </a:r>
            <a:endParaRPr sz="1000">
              <a:solidFill>
                <a:schemeClr val="dk1"/>
              </a:solidFill>
            </a:endParaRPr>
          </a:p>
          <a:p>
            <a:pPr marL="0" lvl="0" indent="0">
              <a:spcBef>
                <a:spcPts val="0"/>
              </a:spcBef>
              <a:spcAft>
                <a:spcPts val="0"/>
              </a:spcAft>
              <a:buNone/>
            </a:pPr>
            <a:endParaRPr sz="1000" b="1"/>
          </a:p>
          <a:p>
            <a:pPr marL="0" lvl="0" indent="0">
              <a:spcBef>
                <a:spcPts val="0"/>
              </a:spcBef>
              <a:spcAft>
                <a:spcPts val="0"/>
              </a:spcAft>
              <a:buNone/>
            </a:pPr>
            <a:endParaRPr sz="1000"/>
          </a:p>
        </p:txBody>
      </p:sp>
      <p:pic>
        <p:nvPicPr>
          <p:cNvPr id="63" name="Shape 63"/>
          <p:cNvPicPr preferRelativeResize="0"/>
          <p:nvPr/>
        </p:nvPicPr>
        <p:blipFill>
          <a:blip r:embed="rId5">
            <a:alphaModFix/>
          </a:blip>
          <a:stretch>
            <a:fillRect/>
          </a:stretch>
        </p:blipFill>
        <p:spPr>
          <a:xfrm>
            <a:off x="139775" y="2765800"/>
            <a:ext cx="1757750" cy="20990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876</Words>
  <Application>Microsoft Office PowerPoint</Application>
  <PresentationFormat>On-screen Show (4:3)</PresentationFormat>
  <Paragraphs>30</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 Light</vt:lpstr>
      <vt:lpstr>Perceived Benefits of Labyrinth Types as Advocated by Public Health Professionals Phoebe Cheney, Zeqin He, Kaylee Marihugh, Hannah Scally, Katlyn Whitaker, and Valerie A. Ubbes, PhD, MCHES Public Health Majors from the Department of Kinesiology and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Perceived Benefits of Labyrinth Types as Advocated by Public Health Professionals Phoebe Cheney, Zeqin He, Kaylee Marihugh, Hannah Scally, Katlyn Whitaker, and Valerie A. Ubbes, PhD, MCHES Public Health Majors from the Department of Kinesiology and Health</dc:title>
  <dc:creator>Valerie</dc:creator>
  <cp:lastModifiedBy>Valerie Ubbes</cp:lastModifiedBy>
  <cp:revision>1</cp:revision>
  <dcterms:modified xsi:type="dcterms:W3CDTF">2018-04-24T05:34:46Z</dcterms:modified>
</cp:coreProperties>
</file>