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0"/>
  </p:notesMasterIdLst>
  <p:handoutMasterIdLst>
    <p:handoutMasterId r:id="rId31"/>
  </p:handoutMasterIdLst>
  <p:sldIdLst>
    <p:sldId id="277" r:id="rId3"/>
    <p:sldId id="264" r:id="rId4"/>
    <p:sldId id="267" r:id="rId5"/>
    <p:sldId id="266" r:id="rId6"/>
    <p:sldId id="268" r:id="rId7"/>
    <p:sldId id="269" r:id="rId8"/>
    <p:sldId id="270" r:id="rId9"/>
    <p:sldId id="271"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72" r:id="rId25"/>
    <p:sldId id="273" r:id="rId26"/>
    <p:sldId id="274" r:id="rId27"/>
    <p:sldId id="276" r:id="rId28"/>
    <p:sldId id="275"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94660"/>
  </p:normalViewPr>
  <p:slideViewPr>
    <p:cSldViewPr showGuides="1">
      <p:cViewPr varScale="1">
        <p:scale>
          <a:sx n="64" d="100"/>
          <a:sy n="64" d="100"/>
        </p:scale>
        <p:origin x="-528" y="-8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11/7/2014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11/7/2014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4670F4-B70B-4F18-8FEC-7A83201B748F}"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pPr/>
              <a:t>11/7/2014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pPr/>
              <a:t>11/7/2014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pPr/>
              <a:t>11/7/2014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pPr/>
              <a:t>11/7/2014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11/7/2014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11/7/2014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11/7/2014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11/7/2014</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Valerie A. Ubbes, PhD, CHES</a:t>
            </a:r>
            <a:br>
              <a:rPr lang="en-US" sz="2400" dirty="0" smtClean="0"/>
            </a:br>
            <a:r>
              <a:rPr lang="en-US" sz="2400" dirty="0" smtClean="0"/>
              <a:t>Miami University, Oxford, OH</a:t>
            </a:r>
            <a:endParaRPr lang="en-US" sz="2400" dirty="0"/>
          </a:p>
        </p:txBody>
      </p:sp>
      <p:sp>
        <p:nvSpPr>
          <p:cNvPr id="3" name="Text Placeholder 2"/>
          <p:cNvSpPr>
            <a:spLocks noGrp="1"/>
          </p:cNvSpPr>
          <p:nvPr>
            <p:ph type="body" idx="1"/>
          </p:nvPr>
        </p:nvSpPr>
        <p:spPr>
          <a:xfrm>
            <a:off x="303212" y="457200"/>
            <a:ext cx="8305800" cy="1296987"/>
          </a:xfrm>
        </p:spPr>
        <p:txBody>
          <a:bodyPr>
            <a:normAutofit fontScale="92500"/>
          </a:bodyPr>
          <a:lstStyle/>
          <a:p>
            <a:pPr algn="ctr"/>
            <a:r>
              <a:rPr lang="en-US" sz="2400" dirty="0" smtClean="0"/>
              <a:t>International Conference on Books, Publishing, &amp; Libraries</a:t>
            </a:r>
          </a:p>
          <a:p>
            <a:pPr algn="ctr"/>
            <a:r>
              <a:rPr lang="en-US" sz="2400" dirty="0" smtClean="0"/>
              <a:t>College, Boston, MA</a:t>
            </a:r>
          </a:p>
          <a:p>
            <a:pPr algn="ctr"/>
            <a:r>
              <a:rPr lang="en-US" sz="2400" dirty="0" smtClean="0"/>
              <a:t>November 8, 2014</a:t>
            </a:r>
            <a:endParaRPr lang="en-US" sz="2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McGuffey Hall</a:t>
            </a:r>
            <a:endParaRPr lang="en-US" dirty="0">
              <a:latin typeface="Arial" pitchFamily="34" charset="0"/>
              <a:cs typeface="Arial" pitchFamily="34" charset="0"/>
            </a:endParaRPr>
          </a:p>
        </p:txBody>
      </p:sp>
      <p:pic>
        <p:nvPicPr>
          <p:cNvPr id="5" name="Content Placeholder 4" descr="mcguffey hall sign.jpg"/>
          <p:cNvPicPr>
            <a:picLocks noGrp="1" noChangeAspect="1"/>
          </p:cNvPicPr>
          <p:nvPr>
            <p:ph sz="half" idx="1"/>
          </p:nvPr>
        </p:nvPicPr>
        <p:blipFill>
          <a:blip r:embed="rId3" cstate="print"/>
          <a:stretch>
            <a:fillRect/>
          </a:stretch>
        </p:blipFill>
        <p:spPr>
          <a:xfrm>
            <a:off x="761802" y="2434432"/>
            <a:ext cx="4882584" cy="2747169"/>
          </a:xfrm>
        </p:spPr>
      </p:pic>
      <p:pic>
        <p:nvPicPr>
          <p:cNvPr id="6" name="Content Placeholder 5" descr="McGuffey.jpg"/>
          <p:cNvPicPr>
            <a:picLocks noGrp="1" noChangeAspect="1"/>
          </p:cNvPicPr>
          <p:nvPr>
            <p:ph sz="half" idx="2"/>
          </p:nvPr>
        </p:nvPicPr>
        <p:blipFill>
          <a:blip r:embed="rId4" cstate="print"/>
          <a:stretch>
            <a:fillRect/>
          </a:stretch>
        </p:blipFill>
        <p:spPr>
          <a:xfrm>
            <a:off x="6602280" y="2362200"/>
            <a:ext cx="4266089" cy="2944368"/>
          </a:xfr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William Holmes McGuffey</a:t>
            </a:r>
            <a:endParaRPr lang="en-US" dirty="0">
              <a:latin typeface="Arial" pitchFamily="34" charset="0"/>
              <a:cs typeface="Arial" pitchFamily="34" charset="0"/>
            </a:endParaRPr>
          </a:p>
        </p:txBody>
      </p:sp>
      <p:pic>
        <p:nvPicPr>
          <p:cNvPr id="8" name="Content Placeholder 7" descr="Mcguffeylookingdown.jpg"/>
          <p:cNvPicPr>
            <a:picLocks noGrp="1" noChangeAspect="1"/>
          </p:cNvPicPr>
          <p:nvPr>
            <p:ph idx="1"/>
          </p:nvPr>
        </p:nvPicPr>
        <p:blipFill>
          <a:blip r:embed="rId3" cstate="print"/>
          <a:stretch>
            <a:fillRect/>
          </a:stretch>
        </p:blipFill>
        <p:spPr>
          <a:xfrm>
            <a:off x="3047206" y="1524000"/>
            <a:ext cx="5586545" cy="4950000"/>
          </a:xfr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pitchFamily="34" charset="0"/>
                <a:cs typeface="Arial" pitchFamily="34" charset="0"/>
              </a:rPr>
              <a:t>What?</a:t>
            </a:r>
            <a:endParaRPr lang="en-US" dirty="0">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r>
              <a:rPr lang="en-US" dirty="0" smtClean="0">
                <a:latin typeface="Arial" pitchFamily="34" charset="0"/>
                <a:cs typeface="Arial" pitchFamily="34" charset="0"/>
              </a:rPr>
              <a:t>What Makes McGuffey famous?</a:t>
            </a:r>
          </a:p>
          <a:p>
            <a:pPr lvl="1"/>
            <a:r>
              <a:rPr lang="en-US" dirty="0" smtClean="0">
                <a:latin typeface="Arial" pitchFamily="34" charset="0"/>
                <a:cs typeface="Arial" pitchFamily="34" charset="0"/>
              </a:rPr>
              <a:t>His McGuffey Readers </a:t>
            </a:r>
            <a:r>
              <a:rPr lang="en-US" dirty="0">
                <a:latin typeface="Arial" pitchFamily="34" charset="0"/>
                <a:cs typeface="Arial" pitchFamily="34" charset="0"/>
              </a:rPr>
              <a:t>s</a:t>
            </a:r>
            <a:r>
              <a:rPr lang="en-US" dirty="0" smtClean="0">
                <a:latin typeface="Arial" pitchFamily="34" charset="0"/>
                <a:cs typeface="Arial" pitchFamily="34" charset="0"/>
              </a:rPr>
              <a:t>old over seven million copies before 1850 </a:t>
            </a:r>
          </a:p>
          <a:p>
            <a:pPr lvl="1"/>
            <a:r>
              <a:rPr lang="en-US" dirty="0" smtClean="0">
                <a:latin typeface="Arial" pitchFamily="34" charset="0"/>
                <a:cs typeface="Arial" pitchFamily="34" charset="0"/>
              </a:rPr>
              <a:t>By 1890 the McGuffey Readers had become the basic school readers in thirty-seven states (Clifton, 1933, p. 35).</a:t>
            </a:r>
          </a:p>
          <a:p>
            <a:pPr lvl="1"/>
            <a:r>
              <a:rPr lang="en-US" dirty="0" smtClean="0">
                <a:latin typeface="Arial" pitchFamily="34" charset="0"/>
                <a:cs typeface="Arial" pitchFamily="34" charset="0"/>
              </a:rPr>
              <a:t>McGuffey was responsibly for the compilation of the first four Readers, while the fifth and sixth were compiled by his brother Alexander (</a:t>
            </a:r>
            <a:r>
              <a:rPr lang="en-US" dirty="0" err="1" smtClean="0">
                <a:latin typeface="Arial" pitchFamily="34" charset="0"/>
                <a:cs typeface="Arial" pitchFamily="34" charset="0"/>
              </a:rPr>
              <a:t>Westerhoff</a:t>
            </a:r>
            <a:r>
              <a:rPr lang="en-US" dirty="0" smtClean="0">
                <a:latin typeface="Arial" pitchFamily="34" charset="0"/>
                <a:cs typeface="Arial" pitchFamily="34" charset="0"/>
              </a:rPr>
              <a:t>, 1982, p. 17)</a:t>
            </a:r>
          </a:p>
          <a:p>
            <a:pPr lvl="1"/>
            <a:r>
              <a:rPr lang="en-US" dirty="0" smtClean="0">
                <a:latin typeface="Arial" pitchFamily="34" charset="0"/>
                <a:cs typeface="Arial" pitchFamily="34" charset="0"/>
              </a:rPr>
              <a:t>The 1879 edition of the Readers sold sixty million copies.</a:t>
            </a:r>
            <a:endParaRPr lang="en-US" dirty="0">
              <a:latin typeface="Arial" pitchFamily="34" charset="0"/>
              <a:cs typeface="Arial"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The McGuffey Readers</a:t>
            </a:r>
            <a:endParaRPr lang="en-US" dirty="0">
              <a:latin typeface="Arial" pitchFamily="34" charset="0"/>
              <a:cs typeface="Arial" pitchFamily="34" charset="0"/>
            </a:endParaRPr>
          </a:p>
        </p:txBody>
      </p:sp>
      <p:pic>
        <p:nvPicPr>
          <p:cNvPr id="7" name="Content Placeholder 6" descr="original mcguffey reader.jpg"/>
          <p:cNvPicPr>
            <a:picLocks noGrp="1" noChangeAspect="1"/>
          </p:cNvPicPr>
          <p:nvPr>
            <p:ph sz="half" idx="1"/>
          </p:nvPr>
        </p:nvPicPr>
        <p:blipFill>
          <a:blip r:embed="rId3" cstate="print"/>
          <a:stretch>
            <a:fillRect/>
          </a:stretch>
        </p:blipFill>
        <p:spPr>
          <a:xfrm>
            <a:off x="1117309" y="1828800"/>
            <a:ext cx="4062942" cy="4655736"/>
          </a:xfrm>
        </p:spPr>
      </p:pic>
      <p:pic>
        <p:nvPicPr>
          <p:cNvPr id="18" name="Content Placeholder 17" descr="mcguffy.jpg"/>
          <p:cNvPicPr>
            <a:picLocks noGrp="1" noChangeAspect="1"/>
          </p:cNvPicPr>
          <p:nvPr>
            <p:ph sz="half" idx="2"/>
          </p:nvPr>
        </p:nvPicPr>
        <p:blipFill>
          <a:blip r:embed="rId4" cstate="print"/>
          <a:stretch>
            <a:fillRect/>
          </a:stretch>
        </p:blipFill>
        <p:spPr>
          <a:xfrm>
            <a:off x="6094413" y="1828800"/>
            <a:ext cx="4164515" cy="4648200"/>
          </a:xfr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When?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When did the McGuffey Readers begin to show more familiar childhood activities in their illustrations?</a:t>
            </a:r>
          </a:p>
          <a:p>
            <a:pPr lvl="1"/>
            <a:r>
              <a:rPr lang="en-US" dirty="0" smtClean="0">
                <a:latin typeface="Arial" pitchFamily="34" charset="0"/>
                <a:cs typeface="Arial" pitchFamily="34" charset="0"/>
              </a:rPr>
              <a:t>Children often could not relate to the McGuffey Reader illustrations before 1879. </a:t>
            </a:r>
          </a:p>
          <a:p>
            <a:pPr lvl="1"/>
            <a:r>
              <a:rPr lang="en-US" dirty="0" smtClean="0">
                <a:latin typeface="Arial" pitchFamily="34" charset="0"/>
                <a:cs typeface="Arial" pitchFamily="34" charset="0"/>
              </a:rPr>
              <a:t>Cincinnati artist Henry </a:t>
            </a:r>
            <a:r>
              <a:rPr lang="en-US" dirty="0" err="1" smtClean="0">
                <a:latin typeface="Arial" pitchFamily="34" charset="0"/>
                <a:cs typeface="Arial" pitchFamily="34" charset="0"/>
              </a:rPr>
              <a:t>Farny</a:t>
            </a:r>
            <a:r>
              <a:rPr lang="en-US" dirty="0" smtClean="0">
                <a:latin typeface="Arial" pitchFamily="34" charset="0"/>
                <a:cs typeface="Arial" pitchFamily="34" charset="0"/>
              </a:rPr>
              <a:t> (1847-1916) and John George Brown (1831-1913) included their paintings of the American West and child-centered urban scenes. </a:t>
            </a:r>
          </a:p>
          <a:p>
            <a:pPr lvl="1"/>
            <a:r>
              <a:rPr lang="en-US" dirty="0" smtClean="0">
                <a:latin typeface="Arial" pitchFamily="34" charset="0"/>
                <a:cs typeface="Arial" pitchFamily="34" charset="0"/>
              </a:rPr>
              <a:t>German-born wood engraver John </a:t>
            </a:r>
            <a:r>
              <a:rPr lang="en-US" dirty="0" err="1" smtClean="0">
                <a:latin typeface="Arial" pitchFamily="34" charset="0"/>
                <a:cs typeface="Arial" pitchFamily="34" charset="0"/>
              </a:rPr>
              <a:t>Karst</a:t>
            </a:r>
            <a:r>
              <a:rPr lang="en-US" dirty="0" smtClean="0">
                <a:latin typeface="Arial" pitchFamily="34" charset="0"/>
                <a:cs typeface="Arial" pitchFamily="34" charset="0"/>
              </a:rPr>
              <a:t> (1836-1922) was best known for his illustrations in the 1879 and 1880 editions of the McGuffey Readers.</a:t>
            </a:r>
            <a:endParaRPr lang="en-US" dirty="0">
              <a:latin typeface="Arial" pitchFamily="34" charset="0"/>
              <a:cs typeface="Arial" pitchFamily="34" charset="0"/>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Illustrations from McGuffey Readers</a:t>
            </a:r>
            <a:endParaRPr lang="en-US" sz="3600" dirty="0">
              <a:latin typeface="Arial" pitchFamily="34" charset="0"/>
              <a:cs typeface="Arial" pitchFamily="34" charset="0"/>
            </a:endParaRPr>
          </a:p>
        </p:txBody>
      </p:sp>
      <p:pic>
        <p:nvPicPr>
          <p:cNvPr id="5" name="Content Placeholder 4" descr="badboy.jpg"/>
          <p:cNvPicPr>
            <a:picLocks noGrp="1" noChangeAspect="1"/>
          </p:cNvPicPr>
          <p:nvPr>
            <p:ph sz="half" idx="2"/>
          </p:nvPr>
        </p:nvPicPr>
        <p:blipFill>
          <a:blip r:embed="rId3" cstate="print"/>
          <a:stretch>
            <a:fillRect/>
          </a:stretch>
        </p:blipFill>
        <p:spPr>
          <a:xfrm>
            <a:off x="6094412" y="1905000"/>
            <a:ext cx="5178750" cy="3505200"/>
          </a:xfrm>
        </p:spPr>
      </p:pic>
      <p:pic>
        <p:nvPicPr>
          <p:cNvPr id="7" name="Content Placeholder 6" descr="images mcguffey reader.jpg"/>
          <p:cNvPicPr>
            <a:picLocks noGrp="1" noChangeAspect="1"/>
          </p:cNvPicPr>
          <p:nvPr>
            <p:ph sz="half" idx="1"/>
          </p:nvPr>
        </p:nvPicPr>
        <p:blipFill>
          <a:blip r:embed="rId4" cstate="print"/>
          <a:stretch>
            <a:fillRect/>
          </a:stretch>
        </p:blipFill>
        <p:spPr>
          <a:xfrm>
            <a:off x="812588" y="1828800"/>
            <a:ext cx="4469236" cy="3657600"/>
          </a:xfr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pitchFamily="34" charset="0"/>
                <a:cs typeface="Arial" pitchFamily="34" charset="0"/>
              </a:rPr>
              <a:t>When?</a:t>
            </a:r>
            <a:endParaRPr lang="en-US" dirty="0">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r>
              <a:rPr lang="en-US" dirty="0" err="1" smtClean="0">
                <a:latin typeface="Arial" pitchFamily="34" charset="0"/>
                <a:cs typeface="Arial" pitchFamily="34" charset="0"/>
              </a:rPr>
              <a:t>Gorn</a:t>
            </a:r>
            <a:r>
              <a:rPr lang="en-US" dirty="0" smtClean="0">
                <a:latin typeface="Arial" pitchFamily="34" charset="0"/>
                <a:cs typeface="Arial" pitchFamily="34" charset="0"/>
              </a:rPr>
              <a:t> (1998, p. 33) notes that McGuffey Readers are often accepted with “uncritical sentimentality”.</a:t>
            </a:r>
          </a:p>
          <a:p>
            <a:r>
              <a:rPr lang="en-US" dirty="0">
                <a:latin typeface="Arial" pitchFamily="34" charset="0"/>
                <a:cs typeface="Arial" pitchFamily="34" charset="0"/>
              </a:rPr>
              <a:t>S</a:t>
            </a:r>
            <a:r>
              <a:rPr lang="en-US" dirty="0" smtClean="0">
                <a:latin typeface="Arial" pitchFamily="34" charset="0"/>
                <a:cs typeface="Arial" pitchFamily="34" charset="0"/>
              </a:rPr>
              <a:t>hould be read with a critical eye toward:</a:t>
            </a:r>
          </a:p>
          <a:p>
            <a:pPr lvl="1"/>
            <a:r>
              <a:rPr lang="en-US" dirty="0" smtClean="0">
                <a:latin typeface="Arial" pitchFamily="34" charset="0"/>
                <a:cs typeface="Arial" pitchFamily="34" charset="0"/>
              </a:rPr>
              <a:t> “nineteenth century schools (which) largely excluded blacks, slighted Catholics, ignored the needs of the working-class and rural people, kept women out of leadership roles, and taught Native Americans that they were inferior” (p. 29).</a:t>
            </a:r>
          </a:p>
          <a:p>
            <a:r>
              <a:rPr lang="en-US" dirty="0" smtClean="0">
                <a:latin typeface="Arial" pitchFamily="34" charset="0"/>
                <a:cs typeface="Arial" pitchFamily="34" charset="0"/>
              </a:rPr>
              <a:t>Consequently, the McGuffey Readers portray American culture as monolithic, even though it was not and has never been (</a:t>
            </a:r>
            <a:r>
              <a:rPr lang="en-US" dirty="0" err="1">
                <a:latin typeface="Arial" pitchFamily="34" charset="0"/>
                <a:cs typeface="Arial" pitchFamily="34" charset="0"/>
              </a:rPr>
              <a:t>G</a:t>
            </a:r>
            <a:r>
              <a:rPr lang="en-US" dirty="0" err="1" smtClean="0">
                <a:latin typeface="Arial" pitchFamily="34" charset="0"/>
                <a:cs typeface="Arial" pitchFamily="34" charset="0"/>
              </a:rPr>
              <a:t>orn</a:t>
            </a:r>
            <a:r>
              <a:rPr lang="en-US" dirty="0" smtClean="0">
                <a:latin typeface="Arial" pitchFamily="34" charset="0"/>
                <a:cs typeface="Arial" pitchFamily="34" charset="0"/>
              </a:rPr>
              <a:t>, 1998, p. 29).</a:t>
            </a:r>
            <a:endParaRPr lang="en-US" dirty="0">
              <a:latin typeface="Arial" pitchFamily="34" charset="0"/>
              <a:cs typeface="Arial"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Why?</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Why did the McGuffey Readers remain popular for so long?</a:t>
            </a:r>
          </a:p>
          <a:p>
            <a:pPr lvl="1"/>
            <a:r>
              <a:rPr lang="en-US" dirty="0" smtClean="0">
                <a:latin typeface="Arial" pitchFamily="34" charset="0"/>
                <a:cs typeface="Arial" pitchFamily="34" charset="0"/>
              </a:rPr>
              <a:t>Not the only books in schools during the 19</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century. </a:t>
            </a:r>
          </a:p>
          <a:p>
            <a:pPr lvl="1"/>
            <a:r>
              <a:rPr lang="en-US" dirty="0" smtClean="0">
                <a:latin typeface="Arial" pitchFamily="34" charset="0"/>
                <a:cs typeface="Arial" pitchFamily="34" charset="0"/>
              </a:rPr>
              <a:t>The typical schoolbooks used in frontier academics were Noah Webster’s An American Selection, Lindley Murray’s English Reader, Albert Picket’s American School Class Books, James Ross’ Latin Grammar, Ruther’s Arithmetic, </a:t>
            </a:r>
            <a:r>
              <a:rPr lang="en-US" dirty="0" err="1" smtClean="0">
                <a:latin typeface="Arial" pitchFamily="34" charset="0"/>
                <a:cs typeface="Arial" pitchFamily="34" charset="0"/>
              </a:rPr>
              <a:t>Jedidiah</a:t>
            </a:r>
            <a:r>
              <a:rPr lang="en-US" dirty="0" smtClean="0">
                <a:latin typeface="Arial" pitchFamily="34" charset="0"/>
                <a:cs typeface="Arial" pitchFamily="34" charset="0"/>
              </a:rPr>
              <a:t> Morse’s Geography, and Walker’s Readers (Venable, 1891). </a:t>
            </a:r>
            <a:endParaRPr lang="en-US" dirty="0">
              <a:latin typeface="Arial" pitchFamily="34" charset="0"/>
              <a:cs typeface="Arial"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itchFamily="34" charset="0"/>
                <a:cs typeface="Arial" pitchFamily="34" charset="0"/>
              </a:rPr>
              <a:t>An American Selection by Noah Webster and </a:t>
            </a:r>
            <a:br>
              <a:rPr lang="en-US" sz="2800" dirty="0" smtClean="0">
                <a:latin typeface="Arial" pitchFamily="34" charset="0"/>
                <a:cs typeface="Arial" pitchFamily="34" charset="0"/>
              </a:rPr>
            </a:br>
            <a:r>
              <a:rPr lang="en-US" sz="2800" dirty="0" smtClean="0">
                <a:latin typeface="Arial" pitchFamily="34" charset="0"/>
                <a:cs typeface="Arial" pitchFamily="34" charset="0"/>
              </a:rPr>
              <a:t>The English Reader by Lindley Murray</a:t>
            </a:r>
            <a:endParaRPr lang="en-US" sz="2800" dirty="0">
              <a:latin typeface="Arial" pitchFamily="34" charset="0"/>
              <a:cs typeface="Arial" pitchFamily="34" charset="0"/>
            </a:endParaRPr>
          </a:p>
        </p:txBody>
      </p:sp>
      <p:pic>
        <p:nvPicPr>
          <p:cNvPr id="6" name="Content Placeholder 5" descr="English-Reader-webpage.jpg"/>
          <p:cNvPicPr>
            <a:picLocks noGrp="1" noChangeAspect="1"/>
          </p:cNvPicPr>
          <p:nvPr>
            <p:ph sz="half" idx="2"/>
          </p:nvPr>
        </p:nvPicPr>
        <p:blipFill>
          <a:blip r:embed="rId3" cstate="print"/>
          <a:stretch>
            <a:fillRect/>
          </a:stretch>
        </p:blipFill>
        <p:spPr>
          <a:xfrm>
            <a:off x="6556823" y="1676400"/>
            <a:ext cx="3905252" cy="4648200"/>
          </a:xfrm>
        </p:spPr>
      </p:pic>
      <p:pic>
        <p:nvPicPr>
          <p:cNvPr id="8" name="Content Placeholder 7" descr="an american selection first page.jpg"/>
          <p:cNvPicPr>
            <a:picLocks noGrp="1" noChangeAspect="1"/>
          </p:cNvPicPr>
          <p:nvPr>
            <p:ph sz="half" idx="1"/>
          </p:nvPr>
        </p:nvPicPr>
        <p:blipFill>
          <a:blip r:embed="rId4" cstate="print"/>
          <a:stretch>
            <a:fillRect/>
          </a:stretch>
        </p:blipFill>
        <p:spPr>
          <a:xfrm>
            <a:off x="1015735" y="1676401"/>
            <a:ext cx="3555074" cy="4706471"/>
          </a:xfr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James Ross’ Latin Grammar and </a:t>
            </a:r>
            <a:r>
              <a:rPr lang="en-US" dirty="0" err="1" smtClean="0">
                <a:latin typeface="Arial" pitchFamily="34" charset="0"/>
                <a:cs typeface="Arial" pitchFamily="34" charset="0"/>
              </a:rPr>
              <a:t>Jedidiah</a:t>
            </a:r>
            <a:r>
              <a:rPr lang="en-US" dirty="0" smtClean="0">
                <a:latin typeface="Arial" pitchFamily="34" charset="0"/>
                <a:cs typeface="Arial" pitchFamily="34" charset="0"/>
              </a:rPr>
              <a:t> Morse’s Geography</a:t>
            </a:r>
            <a:endParaRPr lang="en-US" dirty="0">
              <a:latin typeface="Arial" pitchFamily="34" charset="0"/>
              <a:cs typeface="Arial" pitchFamily="34" charset="0"/>
            </a:endParaRPr>
          </a:p>
        </p:txBody>
      </p:sp>
      <p:pic>
        <p:nvPicPr>
          <p:cNvPr id="7" name="Content Placeholder 6" descr="James Ross.jpg"/>
          <p:cNvPicPr>
            <a:picLocks noGrp="1" noChangeAspect="1"/>
          </p:cNvPicPr>
          <p:nvPr>
            <p:ph sz="half" idx="1"/>
          </p:nvPr>
        </p:nvPicPr>
        <p:blipFill>
          <a:blip r:embed="rId3" cstate="print"/>
          <a:stretch>
            <a:fillRect/>
          </a:stretch>
        </p:blipFill>
        <p:spPr>
          <a:xfrm>
            <a:off x="609441" y="1843881"/>
            <a:ext cx="5383398" cy="4038600"/>
          </a:xfrm>
        </p:spPr>
      </p:pic>
      <p:pic>
        <p:nvPicPr>
          <p:cNvPr id="10" name="Content Placeholder 9" descr="morse.jpg"/>
          <p:cNvPicPr>
            <a:picLocks noGrp="1" noChangeAspect="1"/>
          </p:cNvPicPr>
          <p:nvPr>
            <p:ph sz="half" idx="2"/>
          </p:nvPr>
        </p:nvPicPr>
        <p:blipFill>
          <a:blip r:embed="rId4" cstate="print"/>
          <a:stretch>
            <a:fillRect/>
          </a:stretch>
        </p:blipFill>
        <p:spPr>
          <a:xfrm>
            <a:off x="5992840" y="1828799"/>
            <a:ext cx="5284965" cy="4117739"/>
          </a:xfr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7012" y="533400"/>
            <a:ext cx="7008574" cy="1066799"/>
          </a:xfrm>
        </p:spPr>
        <p:txBody>
          <a:bodyPr>
            <a:normAutofit fontScale="90000"/>
          </a:bodyPr>
          <a:lstStyle/>
          <a:p>
            <a:endParaRPr lang="en-US" sz="8900" dirty="0"/>
          </a:p>
        </p:txBody>
      </p:sp>
      <p:sp>
        <p:nvSpPr>
          <p:cNvPr id="3" name="Subtitle 2"/>
          <p:cNvSpPr>
            <a:spLocks noGrp="1"/>
          </p:cNvSpPr>
          <p:nvPr>
            <p:ph type="subTitle" idx="1"/>
          </p:nvPr>
        </p:nvSpPr>
        <p:spPr>
          <a:xfrm>
            <a:off x="3732212" y="2133600"/>
            <a:ext cx="7924800" cy="4856481"/>
          </a:xfrm>
        </p:spPr>
        <p:txBody>
          <a:bodyPr>
            <a:normAutofit/>
          </a:bodyPr>
          <a:lstStyle/>
          <a:p>
            <a:pPr marL="457200" indent="-457200">
              <a:buFont typeface="Arial" panose="020B0604020202020204" pitchFamily="34" charset="0"/>
              <a:buChar char="•"/>
            </a:pPr>
            <a:endParaRPr lang="en-US" sz="1800" dirty="0" smtClean="0"/>
          </a:p>
          <a:p>
            <a:pPr marL="457200" indent="-457200">
              <a:buFont typeface="Arial" panose="020B0604020202020204" pitchFamily="34" charset="0"/>
              <a:buChar char="•"/>
            </a:pPr>
            <a:endParaRPr lang="en-US" sz="3200" dirty="0"/>
          </a:p>
          <a:p>
            <a:pPr marL="1066693" lvl="1" indent="-457200">
              <a:buFont typeface="Arial" panose="020B0604020202020204" pitchFamily="34" charset="0"/>
              <a:buChar char="•"/>
            </a:pPr>
            <a:endParaRPr lang="en-US" sz="200" dirty="0" smtClean="0"/>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Arial" pitchFamily="34" charset="0"/>
                <a:cs typeface="Arial" pitchFamily="34" charset="0"/>
              </a:rPr>
              <a:t>Why?</a:t>
            </a:r>
            <a:endParaRPr lang="en-US" dirty="0">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r>
              <a:rPr lang="en-US" dirty="0" smtClean="0">
                <a:latin typeface="Arial" pitchFamily="34" charset="0"/>
                <a:cs typeface="Arial" pitchFamily="34" charset="0"/>
              </a:rPr>
              <a:t>When the McGuffey Readers were organized:</a:t>
            </a:r>
          </a:p>
          <a:p>
            <a:pPr lvl="1"/>
            <a:r>
              <a:rPr lang="en-US" dirty="0" smtClean="0">
                <a:latin typeface="Arial" pitchFamily="34" charset="0"/>
                <a:cs typeface="Arial" pitchFamily="34" charset="0"/>
              </a:rPr>
              <a:t> the basics of grammar, spelling, punctuation, and pronunciation were embedded into a middle-class morality (</a:t>
            </a:r>
            <a:r>
              <a:rPr lang="en-US" dirty="0" err="1" smtClean="0">
                <a:latin typeface="Arial" pitchFamily="34" charset="0"/>
                <a:cs typeface="Arial" pitchFamily="34" charset="0"/>
              </a:rPr>
              <a:t>Gorn</a:t>
            </a:r>
            <a:r>
              <a:rPr lang="en-US" dirty="0" smtClean="0">
                <a:latin typeface="Arial" pitchFamily="34" charset="0"/>
                <a:cs typeface="Arial" pitchFamily="34" charset="0"/>
              </a:rPr>
              <a:t>, 1998, p. 9). </a:t>
            </a:r>
          </a:p>
          <a:p>
            <a:r>
              <a:rPr lang="en-US" dirty="0" smtClean="0">
                <a:latin typeface="Arial" pitchFamily="34" charset="0"/>
                <a:cs typeface="Arial" pitchFamily="34" charset="0"/>
              </a:rPr>
              <a:t>Were the vehicle to learn about American culture with main themes of:</a:t>
            </a:r>
          </a:p>
          <a:p>
            <a:pPr lvl="1"/>
            <a:r>
              <a:rPr lang="en-US" dirty="0" smtClean="0">
                <a:latin typeface="Arial" pitchFamily="34" charset="0"/>
                <a:cs typeface="Arial" pitchFamily="34" charset="0"/>
              </a:rPr>
              <a:t> childhood, family, virtues, vices, character, education, men and women, religion, the work ethic, citizenship, history and literature (</a:t>
            </a:r>
            <a:r>
              <a:rPr lang="en-US" dirty="0" err="1" smtClean="0">
                <a:latin typeface="Arial" pitchFamily="34" charset="0"/>
                <a:cs typeface="Arial" pitchFamily="34" charset="0"/>
              </a:rPr>
              <a:t>Gorn</a:t>
            </a:r>
            <a:r>
              <a:rPr lang="en-US" dirty="0" smtClean="0">
                <a:latin typeface="Arial" pitchFamily="34" charset="0"/>
                <a:cs typeface="Arial" pitchFamily="34" charset="0"/>
              </a:rPr>
              <a:t>, 1998).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Why?</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Arial" pitchFamily="34" charset="0"/>
                <a:cs typeface="Arial" pitchFamily="34" charset="0"/>
              </a:rPr>
              <a:t>35 percent of white children between the ages of 5 and 19 spent time in school in 1830 when the first edition of the McGuffey Readers was released.</a:t>
            </a:r>
          </a:p>
          <a:p>
            <a:r>
              <a:rPr lang="en-US" dirty="0" smtClean="0">
                <a:latin typeface="Arial" pitchFamily="34" charset="0"/>
                <a:cs typeface="Arial" pitchFamily="34" charset="0"/>
              </a:rPr>
              <a:t>In 1859, 50 percent of children spent time in school</a:t>
            </a:r>
          </a:p>
          <a:p>
            <a:r>
              <a:rPr lang="en-US" dirty="0" smtClean="0">
                <a:latin typeface="Arial" pitchFamily="34" charset="0"/>
                <a:cs typeface="Arial" pitchFamily="34" charset="0"/>
              </a:rPr>
              <a:t>In 1870, 61 percent of children spent time in school</a:t>
            </a:r>
          </a:p>
          <a:p>
            <a:r>
              <a:rPr lang="en-US" dirty="0" smtClean="0">
                <a:latin typeface="Arial" pitchFamily="34" charset="0"/>
                <a:cs typeface="Arial" pitchFamily="34" charset="0"/>
              </a:rPr>
              <a:t>By 1890, two out of three children enrolled in school during the years of McGuffey’s greatest popularity (</a:t>
            </a:r>
            <a:r>
              <a:rPr lang="en-US" dirty="0" err="1" smtClean="0">
                <a:latin typeface="Arial" pitchFamily="34" charset="0"/>
                <a:cs typeface="Arial" pitchFamily="34" charset="0"/>
              </a:rPr>
              <a:t>Gorn</a:t>
            </a:r>
            <a:r>
              <a:rPr lang="en-US" dirty="0" smtClean="0">
                <a:latin typeface="Arial" pitchFamily="34" charset="0"/>
                <a:cs typeface="Arial" pitchFamily="34" charset="0"/>
              </a:rPr>
              <a:t>, 1998). </a:t>
            </a:r>
          </a:p>
          <a:p>
            <a:r>
              <a:rPr lang="en-US" dirty="0" smtClean="0">
                <a:latin typeface="Arial" pitchFamily="34" charset="0"/>
                <a:cs typeface="Arial" pitchFamily="34" charset="0"/>
              </a:rPr>
              <a:t>Throughout the nineteenth century, the spoken word was highly valued.</a:t>
            </a:r>
          </a:p>
          <a:p>
            <a:endParaRPr lang="en-US" dirty="0" smtClean="0">
              <a:latin typeface="Arial" pitchFamily="34" charset="0"/>
              <a:cs typeface="Arial" pitchFamily="34" charset="0"/>
            </a:endParaRPr>
          </a:p>
          <a:p>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How?</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Arial" pitchFamily="34" charset="0"/>
                <a:cs typeface="Arial" pitchFamily="34" charset="0"/>
              </a:rPr>
              <a:t>How did William Holmes McGuffey contribute to education?</a:t>
            </a:r>
          </a:p>
          <a:p>
            <a:pPr lvl="1"/>
            <a:r>
              <a:rPr lang="en-US" dirty="0" smtClean="0">
                <a:latin typeface="Arial" pitchFamily="34" charset="0"/>
                <a:cs typeface="Arial" pitchFamily="34" charset="0"/>
              </a:rPr>
              <a:t>Through his McGuffey Readers, and his early involvement with the Western Library Institute (originally named the College of Teachers).</a:t>
            </a:r>
          </a:p>
          <a:p>
            <a:pPr lvl="1"/>
            <a:r>
              <a:rPr lang="en-US" dirty="0" smtClean="0">
                <a:latin typeface="Arial" pitchFamily="34" charset="0"/>
                <a:cs typeface="Arial" pitchFamily="34" charset="0"/>
              </a:rPr>
              <a:t>“…The Western Library Institute was one of the most important early attempts to organize the teaching profession in the United States…the association affirmed the need to educate the general population about education and to elevate the character of teachers.” (</a:t>
            </a:r>
            <a:r>
              <a:rPr lang="en-US" dirty="0" err="1" smtClean="0">
                <a:latin typeface="Arial" pitchFamily="34" charset="0"/>
                <a:cs typeface="Arial" pitchFamily="34" charset="0"/>
              </a:rPr>
              <a:t>Westerhoff</a:t>
            </a:r>
            <a:r>
              <a:rPr lang="en-US" dirty="0" smtClean="0">
                <a:latin typeface="Arial" pitchFamily="34" charset="0"/>
                <a:cs typeface="Arial" pitchFamily="34" charset="0"/>
              </a:rPr>
              <a:t>, 1982, p. 50).</a:t>
            </a:r>
          </a:p>
          <a:p>
            <a:pPr lvl="1"/>
            <a:r>
              <a:rPr lang="en-US" dirty="0" smtClean="0">
                <a:latin typeface="Arial" pitchFamily="34" charset="0"/>
                <a:cs typeface="Arial" pitchFamily="34" charset="0"/>
              </a:rPr>
              <a:t>After McGuffey left Miami University, he went on to be a president of two universities.</a:t>
            </a:r>
            <a:endParaRPr lang="en-US" dirty="0">
              <a:latin typeface="Arial" pitchFamily="34" charset="0"/>
              <a:cs typeface="Arial"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7012" y="533400"/>
            <a:ext cx="7008574" cy="1066799"/>
          </a:xfrm>
        </p:spPr>
        <p:txBody>
          <a:bodyPr>
            <a:normAutofit fontScale="90000"/>
          </a:bodyPr>
          <a:lstStyle/>
          <a:p>
            <a:endParaRPr lang="en-US" sz="8900" dirty="0"/>
          </a:p>
        </p:txBody>
      </p:sp>
      <p:sp>
        <p:nvSpPr>
          <p:cNvPr id="3" name="Subtitle 2"/>
          <p:cNvSpPr>
            <a:spLocks noGrp="1"/>
          </p:cNvSpPr>
          <p:nvPr>
            <p:ph type="subTitle" idx="1"/>
          </p:nvPr>
        </p:nvSpPr>
        <p:spPr>
          <a:xfrm>
            <a:off x="3732212" y="2133600"/>
            <a:ext cx="7924800" cy="4856481"/>
          </a:xfrm>
        </p:spPr>
        <p:txBody>
          <a:bodyPr>
            <a:normAutofit/>
          </a:bodyPr>
          <a:lstStyle/>
          <a:p>
            <a:pPr marL="457200" indent="-457200">
              <a:buFont typeface="Arial" panose="020B0604020202020204" pitchFamily="34" charset="0"/>
              <a:buChar char="•"/>
            </a:pPr>
            <a:endParaRPr lang="en-US" sz="1800" dirty="0" smtClean="0"/>
          </a:p>
          <a:p>
            <a:pPr marL="457200" indent="-457200">
              <a:buFont typeface="Arial" panose="020B0604020202020204" pitchFamily="34" charset="0"/>
              <a:buChar char="•"/>
            </a:pPr>
            <a:endParaRPr lang="en-US" sz="3200" dirty="0"/>
          </a:p>
          <a:p>
            <a:pPr marL="1066693" lvl="1" indent="-457200">
              <a:buFont typeface="Arial" panose="020B0604020202020204" pitchFamily="34" charset="0"/>
              <a:buChar char="•"/>
            </a:pPr>
            <a:endParaRPr lang="en-US" sz="200" dirty="0" smtClean="0"/>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Tree>
    <p:extLst>
      <p:ext uri="{BB962C8B-B14F-4D97-AF65-F5344CB8AC3E}">
        <p14:creationId xmlns="" xmlns:p14="http://schemas.microsoft.com/office/powerpoint/2010/main" val="1997697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Tree>
    <p:extLst>
      <p:ext uri="{BB962C8B-B14F-4D97-AF65-F5344CB8AC3E}">
        <p14:creationId xmlns="" xmlns:p14="http://schemas.microsoft.com/office/powerpoint/2010/main" val="1997697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Tree>
    <p:extLst>
      <p:ext uri="{BB962C8B-B14F-4D97-AF65-F5344CB8AC3E}">
        <p14:creationId xmlns="" xmlns:p14="http://schemas.microsoft.com/office/powerpoint/2010/main" val="1997697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William Holmes McGuffey House</a:t>
            </a:r>
            <a:endParaRPr lang="en-US" dirty="0">
              <a:latin typeface="Arial" pitchFamily="34" charset="0"/>
              <a:cs typeface="Arial" pitchFamily="34" charset="0"/>
            </a:endParaRPr>
          </a:p>
        </p:txBody>
      </p:sp>
      <p:pic>
        <p:nvPicPr>
          <p:cNvPr id="4" name="Content Placeholder 3" descr="house marker.jpg"/>
          <p:cNvPicPr>
            <a:picLocks noGrp="1" noChangeAspect="1"/>
          </p:cNvPicPr>
          <p:nvPr>
            <p:ph sz="half" idx="1"/>
          </p:nvPr>
        </p:nvPicPr>
        <p:blipFill>
          <a:blip r:embed="rId3" cstate="print"/>
          <a:stretch>
            <a:fillRect/>
          </a:stretch>
        </p:blipFill>
        <p:spPr>
          <a:xfrm>
            <a:off x="761802" y="2153445"/>
            <a:ext cx="5078677" cy="3419475"/>
          </a:xfrm>
        </p:spPr>
      </p:pic>
      <p:pic>
        <p:nvPicPr>
          <p:cNvPr id="6" name="Content Placeholder 5" descr="mcguffey%20house.jpg"/>
          <p:cNvPicPr>
            <a:picLocks noGrp="1" noChangeAspect="1"/>
          </p:cNvPicPr>
          <p:nvPr>
            <p:ph sz="half" idx="2"/>
          </p:nvPr>
        </p:nvPicPr>
        <p:blipFill>
          <a:blip r:embed="rId4" cstate="print"/>
          <a:stretch>
            <a:fillRect/>
          </a:stretch>
        </p:blipFill>
        <p:spPr>
          <a:xfrm>
            <a:off x="5891265" y="2133600"/>
            <a:ext cx="5993631" cy="3429000"/>
          </a:xfrm>
        </p:spPr>
      </p:pic>
    </p:spTree>
  </p:cSld>
  <p:clrMapOvr>
    <a:masterClrMapping/>
  </p:clrMapOvr>
  <p:transition spd="med">
    <p:fade/>
  </p:transition>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676</Words>
  <Application>Microsoft Office PowerPoint</Application>
  <PresentationFormat>Custom</PresentationFormat>
  <Paragraphs>63</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Books 16x9</vt:lpstr>
      <vt:lpstr>   Valerie A. Ubbes, PhD, CHES Miami University, Oxford, OH</vt:lpstr>
      <vt:lpstr>Slide 2</vt:lpstr>
      <vt:lpstr>Slide 3</vt:lpstr>
      <vt:lpstr>Slide 4</vt:lpstr>
      <vt:lpstr>Slide 5</vt:lpstr>
      <vt:lpstr>Slide 6</vt:lpstr>
      <vt:lpstr>Slide 7</vt:lpstr>
      <vt:lpstr>Slide 8</vt:lpstr>
      <vt:lpstr>William Holmes McGuffey House</vt:lpstr>
      <vt:lpstr>McGuffey Hall</vt:lpstr>
      <vt:lpstr>William Holmes McGuffey</vt:lpstr>
      <vt:lpstr>What?</vt:lpstr>
      <vt:lpstr>The McGuffey Readers</vt:lpstr>
      <vt:lpstr>When?</vt:lpstr>
      <vt:lpstr>Illustrations from McGuffey Readers</vt:lpstr>
      <vt:lpstr>When?</vt:lpstr>
      <vt:lpstr>Why?</vt:lpstr>
      <vt:lpstr>An American Selection by Noah Webster and  The English Reader by Lindley Murray</vt:lpstr>
      <vt:lpstr>James Ross’ Latin Grammar and Jedidiah Morse’s Geography</vt:lpstr>
      <vt:lpstr>Why?</vt:lpstr>
      <vt:lpstr>Why?</vt:lpstr>
      <vt:lpstr>How?</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2014-10-28T22:22:08Z</dcterms:created>
  <dcterms:modified xsi:type="dcterms:W3CDTF">2014-11-07T06:30:17Z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