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60" r:id="rId3"/>
    <p:sldId id="292" r:id="rId4"/>
    <p:sldId id="284" r:id="rId5"/>
    <p:sldId id="287" r:id="rId6"/>
    <p:sldId id="286" r:id="rId7"/>
    <p:sldId id="283" r:id="rId8"/>
    <p:sldId id="269" r:id="rId9"/>
    <p:sldId id="295" r:id="rId10"/>
    <p:sldId id="291" r:id="rId11"/>
    <p:sldId id="281" r:id="rId12"/>
    <p:sldId id="274" r:id="rId13"/>
    <p:sldId id="293" r:id="rId14"/>
    <p:sldId id="263" r:id="rId15"/>
    <p:sldId id="290" r:id="rId16"/>
    <p:sldId id="296" r:id="rId17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4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CD412B7D-C4CD-42F3-9D1E-0A7CCAEB8077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249100C9-F767-42DA-B38B-9FA0BA1C1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580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ubbesva@miamioh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lp.lib.miamioh.ed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lp.lib.miamioh.edu/healthliterac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lp.lib.miamioh.edu/healthliteracy/items/show/351" TargetMode="External"/><Relationship Id="rId2" Type="http://schemas.openxmlformats.org/officeDocument/2006/relationships/hyperlink" Target="http://dlp.lib.miamio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p.lib.miamioh.edu/healthliteracy/items/show/365" TargetMode="External"/><Relationship Id="rId4" Type="http://schemas.openxmlformats.org/officeDocument/2006/relationships/hyperlink" Target="http://dlp.lib.miamioh.edu/healthliteracy/items/show/35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016" y="1871131"/>
            <a:ext cx="7207624" cy="1108737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Health Literacy Database at Miami University: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Visual-Textual &amp; Lexical Patterns for Health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OLC Innovate Conference</a:t>
            </a:r>
          </a:p>
          <a:p>
            <a:r>
              <a:rPr lang="en-US" b="1" dirty="0" smtClean="0"/>
              <a:t>Research Highlights and Trends </a:t>
            </a:r>
          </a:p>
          <a:p>
            <a:r>
              <a:rPr lang="en-US" b="1" dirty="0" smtClean="0"/>
              <a:t>New Orleans, LA</a:t>
            </a:r>
          </a:p>
          <a:p>
            <a:r>
              <a:rPr lang="en-US" b="1" dirty="0" smtClean="0"/>
              <a:t>April 20, 2016 @ 1:30 pm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2908" y="3022899"/>
            <a:ext cx="37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Valerie A. Ubbes, PhD, MCHES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0565" y="5775802"/>
            <a:ext cx="481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#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healthliteracyvalerieubbes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Design Characteristics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78" y="982132"/>
            <a:ext cx="8267418" cy="13038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Design Characteristics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Ubbes</a:t>
            </a:r>
            <a:r>
              <a:rPr lang="en-US" sz="2400" b="1" dirty="0" smtClean="0"/>
              <a:t>, 2016)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53" y="2552098"/>
            <a:ext cx="10551033" cy="3323770"/>
          </a:xfrm>
        </p:spPr>
        <p:txBody>
          <a:bodyPr/>
          <a:lstStyle/>
          <a:p>
            <a:r>
              <a:rPr lang="en-US" b="1" u="sng" dirty="0" smtClean="0"/>
              <a:t>Skill-based </a:t>
            </a:r>
            <a:r>
              <a:rPr lang="en-US" dirty="0" smtClean="0"/>
              <a:t>(Decision Making, Goal Setting, Stress Management, and others)</a:t>
            </a:r>
          </a:p>
          <a:p>
            <a:r>
              <a:rPr lang="en-US" b="1" u="sng" dirty="0" smtClean="0"/>
              <a:t>Theory-derived </a:t>
            </a:r>
            <a:r>
              <a:rPr lang="en-US" dirty="0" smtClean="0"/>
              <a:t>(Theory of Reasoned Action: beliefs determine intentions)</a:t>
            </a:r>
          </a:p>
          <a:p>
            <a:r>
              <a:rPr lang="en-US" b="1" u="sng" dirty="0" smtClean="0"/>
              <a:t>Standards-aligned </a:t>
            </a:r>
            <a:r>
              <a:rPr lang="en-US" dirty="0" smtClean="0"/>
              <a:t>(National Health Education Standards)</a:t>
            </a:r>
          </a:p>
          <a:p>
            <a:r>
              <a:rPr lang="en-US" b="1" u="sng" dirty="0" smtClean="0"/>
              <a:t>Curriculum</a:t>
            </a:r>
            <a:r>
              <a:rPr lang="en-US" dirty="0" smtClean="0"/>
              <a:t> as an educational intervention</a:t>
            </a:r>
            <a:r>
              <a:rPr lang="en-US" dirty="0"/>
              <a:t> </a:t>
            </a:r>
            <a:r>
              <a:rPr lang="en-US" dirty="0" smtClean="0"/>
              <a:t>to model positive-frame message design.</a:t>
            </a:r>
          </a:p>
          <a:p>
            <a:r>
              <a:rPr lang="en-US" b="1" u="sng" dirty="0" smtClean="0"/>
              <a:t>Pedagogy</a:t>
            </a:r>
            <a:r>
              <a:rPr lang="en-US" dirty="0" smtClean="0"/>
              <a:t> involves academic service learning and cooperative learning.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30" y="982132"/>
            <a:ext cx="10465551" cy="131353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E-Text Design draws upon Disciplinary </a:t>
            </a:r>
            <a:r>
              <a:rPr lang="en-US" sz="3600" b="1" dirty="0"/>
              <a:t>W</a:t>
            </a:r>
            <a:r>
              <a:rPr lang="en-US" sz="3600" b="1" dirty="0" smtClean="0"/>
              <a:t>riting in…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642" y="2556932"/>
            <a:ext cx="9821955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Photography</a:t>
            </a:r>
          </a:p>
          <a:p>
            <a:r>
              <a:rPr lang="en-US" sz="2800" dirty="0"/>
              <a:t>Calligraphy</a:t>
            </a:r>
          </a:p>
          <a:p>
            <a:r>
              <a:rPr lang="en-US" sz="2800" dirty="0" smtClean="0"/>
              <a:t>Autobiography</a:t>
            </a:r>
          </a:p>
          <a:p>
            <a:r>
              <a:rPr lang="en-US" sz="2800" dirty="0" smtClean="0"/>
              <a:t>Cultural Enthography</a:t>
            </a:r>
          </a:p>
          <a:p>
            <a:r>
              <a:rPr lang="en-US" sz="2800" dirty="0" smtClean="0"/>
              <a:t>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532" y="1871132"/>
            <a:ext cx="7153835" cy="1511314"/>
          </a:xfrm>
        </p:spPr>
        <p:txBody>
          <a:bodyPr/>
          <a:lstStyle/>
          <a:p>
            <a:r>
              <a:rPr lang="en-US" sz="4400" b="1" dirty="0" smtClean="0"/>
              <a:t>Research Implementation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9573138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Research Implementation: Current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#1</a:t>
            </a:r>
            <a:r>
              <a:rPr lang="en-US" dirty="0" smtClean="0"/>
              <a:t>: </a:t>
            </a:r>
            <a:r>
              <a:rPr lang="en-US" u="sng" dirty="0"/>
              <a:t>Oral </a:t>
            </a:r>
            <a:r>
              <a:rPr lang="en-US" u="sng" dirty="0" smtClean="0"/>
              <a:t>Health E-Texts </a:t>
            </a:r>
            <a:r>
              <a:rPr lang="en-US" dirty="0" smtClean="0"/>
              <a:t>without sound in dental waiting rooms</a:t>
            </a:r>
          </a:p>
          <a:p>
            <a:r>
              <a:rPr lang="en-US" dirty="0"/>
              <a:t>#2: </a:t>
            </a:r>
            <a:r>
              <a:rPr lang="en-US" u="sng" dirty="0" smtClean="0"/>
              <a:t>Medication Safety E-Texts </a:t>
            </a:r>
            <a:r>
              <a:rPr lang="en-US" dirty="0" smtClean="0"/>
              <a:t>with oral narrative &amp; sound in pharmacies</a:t>
            </a:r>
          </a:p>
          <a:p>
            <a:r>
              <a:rPr lang="en-US" dirty="0"/>
              <a:t>#3: </a:t>
            </a:r>
            <a:r>
              <a:rPr lang="en-US" u="sng" dirty="0" smtClean="0"/>
              <a:t>Usability Test </a:t>
            </a:r>
            <a:r>
              <a:rPr lang="en-US" dirty="0" smtClean="0"/>
              <a:t>has begun on laptops and tablets so far</a:t>
            </a:r>
          </a:p>
          <a:p>
            <a:r>
              <a:rPr lang="en-US" dirty="0"/>
              <a:t>#4: </a:t>
            </a:r>
            <a:r>
              <a:rPr lang="en-US" u="sng" dirty="0" smtClean="0"/>
              <a:t>Access Patterns</a:t>
            </a:r>
            <a:r>
              <a:rPr lang="en-US" dirty="0" smtClean="0"/>
              <a:t> through Google Analytics (and maybe Social Media)</a:t>
            </a:r>
          </a:p>
          <a:p>
            <a:r>
              <a:rPr lang="en-US" dirty="0"/>
              <a:t>#5: </a:t>
            </a:r>
            <a:r>
              <a:rPr lang="en-US" u="sng" dirty="0" smtClean="0"/>
              <a:t>Re-Craft Multiple </a:t>
            </a:r>
            <a:r>
              <a:rPr lang="en-US" u="sng" dirty="0"/>
              <a:t>E-Texts </a:t>
            </a:r>
            <a:r>
              <a:rPr lang="en-US" dirty="0"/>
              <a:t>to E-</a:t>
            </a:r>
            <a:r>
              <a:rPr lang="en-US" dirty="0" smtClean="0"/>
              <a:t>Book Modules (Thematic Units)</a:t>
            </a:r>
          </a:p>
          <a:p>
            <a:r>
              <a:rPr lang="en-US" dirty="0"/>
              <a:t>#6: </a:t>
            </a:r>
            <a:r>
              <a:rPr lang="en-US" u="sng" dirty="0" smtClean="0"/>
              <a:t>Thematic </a:t>
            </a:r>
            <a:r>
              <a:rPr lang="en-US" u="sng" dirty="0"/>
              <a:t>Analysis of Written </a:t>
            </a:r>
            <a:r>
              <a:rPr lang="en-US" u="sng" dirty="0" smtClean="0"/>
              <a:t>Elicitations</a:t>
            </a:r>
            <a:r>
              <a:rPr lang="en-US" dirty="0" smtClean="0"/>
              <a:t> from students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Immediate Needs – </a:t>
            </a:r>
            <a:r>
              <a:rPr lang="en-US" sz="1400" b="1" dirty="0" smtClean="0"/>
              <a:t>Please connect with me to assist or partner!!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Google Analytics tracking, reduction, and analysis</a:t>
            </a:r>
          </a:p>
          <a:p>
            <a:r>
              <a:rPr lang="en-US" dirty="0" smtClean="0"/>
              <a:t>Additional Partners for the Digital Literacy Partnership</a:t>
            </a:r>
          </a:p>
          <a:p>
            <a:r>
              <a:rPr lang="en-US" dirty="0" smtClean="0"/>
              <a:t>Social Marketing campaign</a:t>
            </a:r>
          </a:p>
          <a:p>
            <a:pPr lvl="1"/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Valerie A. </a:t>
            </a:r>
            <a:r>
              <a:rPr lang="en-US" dirty="0" err="1"/>
              <a:t>Ubbes</a:t>
            </a:r>
            <a:r>
              <a:rPr lang="en-US" dirty="0"/>
              <a:t>, PhD, </a:t>
            </a:r>
            <a:r>
              <a:rPr lang="en-US" dirty="0" smtClean="0"/>
              <a:t>MCHES</a:t>
            </a:r>
          </a:p>
          <a:p>
            <a:pPr marL="0" indent="0">
              <a:buNone/>
            </a:pPr>
            <a:r>
              <a:rPr lang="en-US" dirty="0" smtClean="0"/>
              <a:t>Associate Professor</a:t>
            </a:r>
          </a:p>
          <a:p>
            <a:pPr marL="0" indent="0">
              <a:buNone/>
            </a:pPr>
            <a:r>
              <a:rPr lang="en-US" dirty="0" smtClean="0"/>
              <a:t>Miami University </a:t>
            </a:r>
          </a:p>
          <a:p>
            <a:pPr marL="0" indent="0">
              <a:buNone/>
            </a:pPr>
            <a:r>
              <a:rPr lang="en-US" dirty="0" smtClean="0"/>
              <a:t>Department of Kinesiology and Health</a:t>
            </a:r>
          </a:p>
          <a:p>
            <a:pPr marL="0" indent="0">
              <a:buNone/>
            </a:pPr>
            <a:r>
              <a:rPr lang="en-US" dirty="0" smtClean="0"/>
              <a:t>Oxford, OH 45056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ubbesva@miamioh.edu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513-529-2736 (Office)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32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 Solution</a:t>
            </a:r>
          </a:p>
          <a:p>
            <a:r>
              <a:rPr lang="en-US" sz="2800" dirty="0" smtClean="0"/>
              <a:t>Design Fundamentals</a:t>
            </a:r>
          </a:p>
          <a:p>
            <a:r>
              <a:rPr lang="en-US" sz="2800" dirty="0" smtClean="0"/>
              <a:t>Design Characteristics</a:t>
            </a:r>
          </a:p>
          <a:p>
            <a:r>
              <a:rPr lang="en-US" sz="2800" dirty="0" smtClean="0"/>
              <a:t>Research Implementation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664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Design </a:t>
            </a:r>
            <a:r>
              <a:rPr lang="en-US" sz="2400" b="1" dirty="0" smtClean="0"/>
              <a:t>[Problem] </a:t>
            </a:r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hlinkClick r:id="rId2"/>
              </a:rPr>
              <a:t>http://dlp.lib.miamioh.edu/</a:t>
            </a:r>
            <a:endParaRPr lang="en-US" sz="32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91" y="982132"/>
            <a:ext cx="10282372" cy="13038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an Electronic Text for Health Literacy©?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Health Literacy Database at Miami University</a:t>
            </a:r>
          </a:p>
          <a:p>
            <a:r>
              <a:rPr lang="en-US" u="sng" dirty="0" smtClean="0"/>
              <a:t>What?</a:t>
            </a:r>
            <a:r>
              <a:rPr lang="en-US" dirty="0" smtClean="0"/>
              <a:t> A collection of Electronic Texts for Health Literacy© which promote cognitive behavioral skills for healthy living across the lifespan.</a:t>
            </a:r>
            <a:br>
              <a:rPr lang="en-US" dirty="0" smtClean="0"/>
            </a:br>
            <a:r>
              <a:rPr lang="en-US" u="sng" dirty="0" smtClean="0"/>
              <a:t>For Whom?</a:t>
            </a:r>
            <a:r>
              <a:rPr lang="en-US" dirty="0" smtClean="0"/>
              <a:t> Health professionals interacting with clients in non-profit agencies, dental and medical clinics, governmental organizations, universities, and pre-K educational settings.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5" y="854770"/>
            <a:ext cx="4127604" cy="43959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is Health Literacy?</a:t>
            </a:r>
            <a:endParaRPr lang="en-US" sz="2800" b="1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205" b="-29205"/>
          <a:stretch>
            <a:fillRect/>
          </a:stretch>
        </p:blipFill>
        <p:spPr>
          <a:xfrm>
            <a:off x="1001371" y="759397"/>
            <a:ext cx="3687977" cy="330025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86854" y="3736564"/>
            <a:ext cx="9525239" cy="218576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u="sng" dirty="0"/>
              <a:t>Health literacy</a:t>
            </a:r>
            <a:r>
              <a:rPr lang="en-US" sz="2000" dirty="0"/>
              <a:t> is the ability to read, write, and speak about health </a:t>
            </a:r>
            <a:r>
              <a:rPr lang="en-US" sz="1200" dirty="0"/>
              <a:t>(Ubbes, 2015; Nutbeam, 2000).</a:t>
            </a:r>
            <a:r>
              <a:rPr lang="en-US" sz="2000" dirty="0"/>
              <a:t>  </a:t>
            </a:r>
            <a:r>
              <a:rPr lang="en-US" sz="2000" dirty="0" smtClean="0"/>
              <a:t>          </a:t>
            </a:r>
            <a:r>
              <a:rPr lang="en-US" sz="2000" dirty="0"/>
              <a:t>Also called </a:t>
            </a:r>
            <a:r>
              <a:rPr lang="en-US" sz="2000" u="sng" dirty="0"/>
              <a:t>functional health literacy.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Health literacy research is also concerned about writing </a:t>
            </a:r>
            <a:r>
              <a:rPr lang="en-US" sz="2000" dirty="0"/>
              <a:t>for </a:t>
            </a:r>
            <a:r>
              <a:rPr lang="en-US" sz="2000" u="sng" dirty="0"/>
              <a:t>adults with low literacy levels</a:t>
            </a:r>
            <a:r>
              <a:rPr lang="en-US" sz="2000" dirty="0" smtClean="0"/>
              <a:t>.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Among children, </a:t>
            </a:r>
            <a:r>
              <a:rPr lang="en-US" sz="2000" u="sng" dirty="0" smtClean="0"/>
              <a:t>emergent literacy</a:t>
            </a:r>
            <a:r>
              <a:rPr lang="en-US" sz="2000" dirty="0" smtClean="0"/>
              <a:t>, is important in integrated development of body language, oral language, and written language.</a:t>
            </a:r>
            <a:endParaRPr lang="en-US" sz="2000" dirty="0"/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49" y="1360674"/>
            <a:ext cx="9675414" cy="7884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Where do you access Electronic Texts for Health Literacy©?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37" y="2649786"/>
            <a:ext cx="10123618" cy="3541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My scholarship</a:t>
            </a:r>
            <a:r>
              <a:rPr lang="en-US" dirty="0"/>
              <a:t>, teaching, and </a:t>
            </a:r>
            <a:r>
              <a:rPr lang="en-US" dirty="0" smtClean="0"/>
              <a:t>service is integrated on my website called the Digital Literacy Partnership with three databases: </a:t>
            </a:r>
            <a:r>
              <a:rPr lang="en-US" b="1" dirty="0" smtClean="0">
                <a:hlinkClick r:id="rId2"/>
              </a:rPr>
              <a:t>http://dlp.lib.miamioh.edu/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Partnership with the </a:t>
            </a:r>
            <a:r>
              <a:rPr lang="en-US" b="1" dirty="0"/>
              <a:t>Center for Digital Scholarship</a:t>
            </a:r>
            <a:r>
              <a:rPr lang="en-US" dirty="0"/>
              <a:t> in Miami University Libraries </a:t>
            </a:r>
            <a:r>
              <a:rPr lang="en-US" sz="1300" dirty="0"/>
              <a:t>(Oxford, OH</a:t>
            </a:r>
            <a:r>
              <a:rPr lang="en-US" sz="1300" dirty="0" smtClean="0"/>
              <a:t>)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Sample Electronic Texts for Health Literacy©</a:t>
            </a:r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http://dlp.lib.miamioh.edu/healthliteracy/items/show/351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4"/>
              </a:rPr>
              <a:t>http://dlp.lib.miamioh.edu/healthliteracy/items/show/352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5"/>
              </a:rPr>
              <a:t>http://dlp.lib.miamioh.edu/healthliteracy/items/show/365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Design Fundamentals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7619244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Funda</a:t>
            </a:r>
            <a:r>
              <a:rPr lang="en-US" b="1" i="1" dirty="0" smtClean="0"/>
              <a:t>Mentals</a:t>
            </a:r>
            <a:r>
              <a:rPr lang="en-US" b="1" dirty="0" smtClean="0"/>
              <a:t> of E-Text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Multipurpose patterns</a:t>
            </a:r>
          </a:p>
          <a:p>
            <a:r>
              <a:rPr lang="en-US" sz="2800" b="1" dirty="0" smtClean="0"/>
              <a:t>Multimodal patterns</a:t>
            </a:r>
          </a:p>
          <a:p>
            <a:r>
              <a:rPr lang="en-US" sz="2800" b="1" dirty="0" smtClean="0"/>
              <a:t>Multidisciplinary patterns</a:t>
            </a:r>
          </a:p>
          <a:p>
            <a:r>
              <a:rPr lang="en-US" sz="2800" b="1" dirty="0" smtClean="0"/>
              <a:t>Multisensory language patterns</a:t>
            </a:r>
          </a:p>
          <a:p>
            <a:r>
              <a:rPr lang="en-US" sz="2800" b="1" dirty="0" smtClean="0"/>
              <a:t>Multigenre patterns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007" y="982132"/>
            <a:ext cx="9366484" cy="1303867"/>
          </a:xfrm>
        </p:spPr>
        <p:txBody>
          <a:bodyPr>
            <a:normAutofit/>
          </a:bodyPr>
          <a:lstStyle/>
          <a:p>
            <a:r>
              <a:rPr lang="en-US" b="1" dirty="0" smtClean="0"/>
              <a:t>Funda</a:t>
            </a:r>
            <a:r>
              <a:rPr lang="en-US" b="1" i="1" dirty="0" smtClean="0"/>
              <a:t>Mentals</a:t>
            </a:r>
            <a:r>
              <a:rPr lang="en-US" b="1" dirty="0" smtClean="0"/>
              <a:t> of E-Text Design </a:t>
            </a:r>
            <a:r>
              <a:rPr lang="en-US" sz="2000" b="1" dirty="0" smtClean="0"/>
              <a:t>(</a:t>
            </a:r>
            <a:r>
              <a:rPr lang="en-US" sz="2000" b="1" dirty="0" err="1"/>
              <a:t>U</a:t>
            </a:r>
            <a:r>
              <a:rPr lang="en-US" sz="2000" b="1" dirty="0" err="1" smtClean="0"/>
              <a:t>bbes</a:t>
            </a:r>
            <a:r>
              <a:rPr lang="en-US" sz="2000" b="1" dirty="0" smtClean="0"/>
              <a:t>, 2016)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83" y="2515465"/>
            <a:ext cx="10477762" cy="3590032"/>
          </a:xfrm>
        </p:spPr>
        <p:txBody>
          <a:bodyPr/>
          <a:lstStyle/>
          <a:p>
            <a:r>
              <a:rPr lang="en-US" b="1" u="sng" dirty="0" smtClean="0"/>
              <a:t>Multipurpose patterns</a:t>
            </a:r>
            <a:r>
              <a:rPr lang="en-US" dirty="0" smtClean="0"/>
              <a:t>: </a:t>
            </a:r>
            <a:r>
              <a:rPr lang="en-US" dirty="0"/>
              <a:t>Low </a:t>
            </a:r>
            <a:r>
              <a:rPr lang="en-US" dirty="0" smtClean="0"/>
              <a:t>literacy learners and Functional </a:t>
            </a:r>
            <a:r>
              <a:rPr lang="en-US" dirty="0"/>
              <a:t>health literacy</a:t>
            </a:r>
            <a:endParaRPr lang="en-US" dirty="0" smtClean="0"/>
          </a:p>
          <a:p>
            <a:r>
              <a:rPr lang="en-US" b="1" u="sng" dirty="0" smtClean="0"/>
              <a:t>Multimodal patterns</a:t>
            </a:r>
            <a:r>
              <a:rPr lang="en-US" dirty="0" smtClean="0"/>
              <a:t>: Words, pictures, numbers, body language</a:t>
            </a:r>
            <a:r>
              <a:rPr lang="en-US" dirty="0"/>
              <a:t>, </a:t>
            </a:r>
            <a:r>
              <a:rPr lang="en-US" dirty="0" smtClean="0"/>
              <a:t>rhythm, and environmental cues</a:t>
            </a:r>
          </a:p>
          <a:p>
            <a:r>
              <a:rPr lang="en-US" b="1" u="sng" dirty="0" smtClean="0"/>
              <a:t>Multidisciplinary patterns</a:t>
            </a:r>
            <a:r>
              <a:rPr lang="en-US" dirty="0" smtClean="0"/>
              <a:t>: Health behavior, health communication, health education, and health (social) science</a:t>
            </a:r>
          </a:p>
          <a:p>
            <a:r>
              <a:rPr lang="en-US" b="1" u="sng" dirty="0" smtClean="0"/>
              <a:t>Multisensory language patterns</a:t>
            </a:r>
            <a:r>
              <a:rPr lang="en-US" u="sng" dirty="0" smtClean="0"/>
              <a:t>:</a:t>
            </a:r>
            <a:r>
              <a:rPr lang="en-US" dirty="0" smtClean="0"/>
              <a:t> Visual, textual, gestural, linguistic, and oral</a:t>
            </a:r>
            <a:endParaRPr lang="en-US" b="1" dirty="0" smtClean="0"/>
          </a:p>
          <a:p>
            <a:r>
              <a:rPr lang="en-US" b="1" u="sng" dirty="0" smtClean="0"/>
              <a:t>Multigenre patterns: </a:t>
            </a:r>
            <a:r>
              <a:rPr lang="en-US" dirty="0" smtClean="0"/>
              <a:t>Narrative story and expository informational text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6641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1794</TotalTime>
  <Words>525</Words>
  <Application>Microsoft Office PowerPoint</Application>
  <PresentationFormat>Custom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Health Literacy Database at Miami University:  Visual-Textual &amp; Lexical Patterns for Health</vt:lpstr>
      <vt:lpstr> Outline</vt:lpstr>
      <vt:lpstr>Design [Problem] Solution</vt:lpstr>
      <vt:lpstr>What is an Electronic Text for Health Literacy©?</vt:lpstr>
      <vt:lpstr>What is Health Literacy?</vt:lpstr>
      <vt:lpstr>Where do you access Electronic Texts for Health Literacy©?</vt:lpstr>
      <vt:lpstr>Design Fundamentals</vt:lpstr>
      <vt:lpstr>FundaMentals of E-Text Design</vt:lpstr>
      <vt:lpstr>FundaMentals of E-Text Design (Ubbes, 2016)</vt:lpstr>
      <vt:lpstr>Design Characteristics</vt:lpstr>
      <vt:lpstr>Design Characteristics (Ubbes, 2016)</vt:lpstr>
      <vt:lpstr>E-Text Design draws upon Disciplinary Writing in…</vt:lpstr>
      <vt:lpstr>Research Implementation</vt:lpstr>
      <vt:lpstr>Research Implementation: Current Projects</vt:lpstr>
      <vt:lpstr>Immediate Needs – Please connect with me to assist or partner!!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Rebecca Bush</dc:creator>
  <cp:lastModifiedBy> </cp:lastModifiedBy>
  <cp:revision>33</cp:revision>
  <dcterms:created xsi:type="dcterms:W3CDTF">2016-04-07T01:47:15Z</dcterms:created>
  <dcterms:modified xsi:type="dcterms:W3CDTF">2016-04-23T03:47:43Z</dcterms:modified>
</cp:coreProperties>
</file>