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4" r:id="rId4"/>
    <p:sldId id="275" r:id="rId5"/>
    <p:sldId id="277" r:id="rId6"/>
    <p:sldId id="293" r:id="rId7"/>
    <p:sldId id="292" r:id="rId8"/>
    <p:sldId id="291" r:id="rId9"/>
    <p:sldId id="296" r:id="rId10"/>
    <p:sldId id="276" r:id="rId11"/>
    <p:sldId id="298" r:id="rId12"/>
    <p:sldId id="299" r:id="rId13"/>
    <p:sldId id="300" r:id="rId14"/>
    <p:sldId id="301" r:id="rId15"/>
    <p:sldId id="290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59" r:id="rId24"/>
    <p:sldId id="262" r:id="rId25"/>
    <p:sldId id="302" r:id="rId26"/>
    <p:sldId id="260" r:id="rId27"/>
    <p:sldId id="261" r:id="rId28"/>
    <p:sldId id="263" r:id="rId29"/>
    <p:sldId id="286" r:id="rId30"/>
    <p:sldId id="264" r:id="rId31"/>
    <p:sldId id="265" r:id="rId32"/>
    <p:sldId id="266" r:id="rId33"/>
    <p:sldId id="267" r:id="rId34"/>
    <p:sldId id="268" r:id="rId35"/>
    <p:sldId id="303" r:id="rId36"/>
    <p:sldId id="305" r:id="rId37"/>
    <p:sldId id="294" r:id="rId38"/>
    <p:sldId id="26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42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13977-D538-4384-8CFE-1EFB876A3ADE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CF6AA-32A3-49E2-9FDF-054D91D3D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EF0E4-B131-4AFC-A40C-859ECD89DE61}" type="slidenum">
              <a:rPr lang="en-US"/>
              <a:pPr/>
              <a:t>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F436A-5DE1-4551-BA07-E84FA5EB5C89}" type="slidenum">
              <a:rPr lang="en-US"/>
              <a:pPr/>
              <a:t>21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38B6-20D4-4F4B-BC5C-D532A9781494}" type="slidenum">
              <a:rPr lang="en-US"/>
              <a:pPr/>
              <a:t>22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C0AE7-5D39-4E37-BA75-5D862D9FC0B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843FC1-2AB6-40D9-8BAF-E85867CE0D65}" type="slidenum">
              <a:rPr lang="en-US"/>
              <a:pPr/>
              <a:t>10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Clear shot needed add a new screen shot for this page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EB360-147D-40DC-9C89-111E26A555B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10355-A518-425A-B826-762114235612}" type="slidenum">
              <a:rPr lang="en-US"/>
              <a:pPr/>
              <a:t>15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2BA76-9323-4360-B351-51B0B9077401}" type="slidenum">
              <a:rPr lang="en-US"/>
              <a:pPr/>
              <a:t>16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BF364-3B3D-49BA-9C45-04F0944EB058}" type="slidenum">
              <a:rPr lang="en-US"/>
              <a:pPr/>
              <a:t>17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7B130-8553-48E6-9AAC-594D2C168079}" type="slidenum">
              <a:rPr lang="en-US"/>
              <a:pPr/>
              <a:t>18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A1F785-D434-4841-ADE9-3903C06CFE9F}" type="slidenum">
              <a:rPr lang="en-US"/>
              <a:pPr/>
              <a:t>19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C3460D-CF69-450D-A94C-ACD5EA6C358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65AC6-DAC4-402E-880D-2952BE45B2AA}" type="datetimeFigureOut">
              <a:rPr lang="en-US" smtClean="0"/>
              <a:pPr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02131-683A-47C6-ABB7-1CF99D9FE7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.muohio.edu/pictbks/search/keywords.php?keyword=nutrition" TargetMode="External"/><Relationship Id="rId3" Type="http://schemas.openxmlformats.org/officeDocument/2006/relationships/hyperlink" Target="http://holmes.lib.muohio.edu/search/t?I+love+my+family" TargetMode="External"/><Relationship Id="rId7" Type="http://schemas.openxmlformats.org/officeDocument/2006/relationships/hyperlink" Target="http://www.lib.muohio.edu/pictbks/search/keywords.php?keyword=multicultura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b.muohio.edu/pictbks/search/keywords.php?keyword=food" TargetMode="External"/><Relationship Id="rId5" Type="http://schemas.openxmlformats.org/officeDocument/2006/relationships/hyperlink" Target="http://www.lib.muohio.edu/pictbks/search/keywords.php?keyword=family" TargetMode="External"/><Relationship Id="rId10" Type="http://schemas.openxmlformats.org/officeDocument/2006/relationships/hyperlink" Target="http://www.lib.muohio.edu/pictbks/search/keywords.php?keyword=storytelling" TargetMode="External"/><Relationship Id="rId4" Type="http://schemas.openxmlformats.org/officeDocument/2006/relationships/hyperlink" Target="http://www.lib.muohio.edu/pictbks/search/keywords.php?keyword=african+american" TargetMode="External"/><Relationship Id="rId9" Type="http://schemas.openxmlformats.org/officeDocument/2006/relationships/hyperlink" Target="http://www.lib.muohio.edu/pictbks/search/keywords.php?keyword=picnic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iggins.lib.muohio.edu/" TargetMode="External"/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4194175"/>
          </a:xfrm>
        </p:spPr>
        <p:txBody>
          <a:bodyPr>
            <a:normAutofit/>
          </a:bodyPr>
          <a:lstStyle/>
          <a:p>
            <a:r>
              <a:rPr lang="en-US" dirty="0" smtClean="0"/>
              <a:t>Visual Textual Integration to Advance Heath Literacy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dirty="0" smtClean="0"/>
              <a:t>Valerie A. Ubbes, PhD, CHES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Miami University</a:t>
            </a:r>
            <a:br>
              <a:rPr lang="en-US" sz="2000" dirty="0" smtClean="0"/>
            </a:br>
            <a:r>
              <a:rPr lang="en-US" sz="2000" dirty="0" smtClean="0"/>
              <a:t>Department of Kinesiology &amp; Health</a:t>
            </a:r>
            <a:br>
              <a:rPr lang="en-US" sz="2000" dirty="0" smtClean="0"/>
            </a:br>
            <a:r>
              <a:rPr lang="en-US" sz="2000" dirty="0" smtClean="0"/>
              <a:t>ubbesva@miamioh.edu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8305800" cy="144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35</a:t>
            </a:r>
            <a:r>
              <a:rPr lang="en-US" baseline="30000" dirty="0" smtClean="0"/>
              <a:t>th</a:t>
            </a:r>
            <a:r>
              <a:rPr lang="en-US" dirty="0" smtClean="0"/>
              <a:t> Annual Association for Interdisciplinary Studies (AIS) Conference </a:t>
            </a:r>
          </a:p>
          <a:p>
            <a:r>
              <a:rPr lang="en-US" dirty="0" smtClean="0"/>
              <a:t>Miami University, Oxford, OH</a:t>
            </a:r>
          </a:p>
          <a:p>
            <a:r>
              <a:rPr lang="en-US" dirty="0" smtClean="0"/>
              <a:t>Marcum Conference Center</a:t>
            </a:r>
          </a:p>
          <a:p>
            <a:r>
              <a:rPr lang="en-US" dirty="0" smtClean="0"/>
              <a:t>November 7, 2013</a:t>
            </a:r>
            <a:endParaRPr lang="en-US" dirty="0"/>
          </a:p>
        </p:txBody>
      </p:sp>
      <p:pic>
        <p:nvPicPr>
          <p:cNvPr id="47106" name="Picture 2" descr="Site 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762000"/>
            <a:ext cx="3886200" cy="5334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7620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609600" y="152400"/>
            <a:ext cx="7620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by Valerie A. Ubbes, PhD, CHES</a:t>
            </a:r>
          </a:p>
          <a:p>
            <a:pPr algn="ctr"/>
            <a:r>
              <a:rPr lang="en-US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Director</a:t>
            </a:r>
          </a:p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l"/>
            <a:r>
              <a:rPr lang="en-US" dirty="0" smtClean="0"/>
              <a:t>Search for Books 3 Ways:</a:t>
            </a:r>
          </a:p>
        </p:txBody>
      </p:sp>
      <p:pic>
        <p:nvPicPr>
          <p:cNvPr id="5120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r="7500" b="37096"/>
          <a:stretch>
            <a:fillRect/>
          </a:stretch>
        </p:blipFill>
        <p:spPr>
          <a:xfrm>
            <a:off x="0" y="1752600"/>
            <a:ext cx="9144000" cy="4727575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87EA658-078D-40BC-B9A5-F734559242B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639" r="9016"/>
          <a:stretch>
            <a:fillRect/>
          </a:stretch>
        </p:blipFill>
        <p:spPr bwMode="auto">
          <a:xfrm>
            <a:off x="0" y="381000"/>
            <a:ext cx="89090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C9398-44ED-4E6A-B147-FBED72F6C38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2740" r="1541"/>
          <a:stretch>
            <a:fillRect/>
          </a:stretch>
        </p:blipFill>
        <p:spPr bwMode="auto">
          <a:xfrm>
            <a:off x="152400" y="6858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C9398-44ED-4E6A-B147-FBED72F6C38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1709"/>
          <a:stretch>
            <a:fillRect/>
          </a:stretch>
        </p:blipFill>
        <p:spPr>
          <a:xfrm>
            <a:off x="228600" y="228600"/>
            <a:ext cx="8763000" cy="6096000"/>
          </a:xfr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87EA658-078D-40BC-B9A5-F734559242B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01BestWebSitesforTeach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81000"/>
            <a:ext cx="35734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09600" y="50292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latin typeface="Tahoma" pitchFamily="34" charset="0"/>
              </a:rPr>
              <a:t>101 Best Web Sites for Elementary Teachers</a:t>
            </a:r>
            <a:r>
              <a:rPr lang="en-US">
                <a:latin typeface="Tahoma" pitchFamily="34" charset="0"/>
              </a:rPr>
              <a:t> (Lerman, 2005) which uses the National Education Technology Standards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304800"/>
            <a:ext cx="8534400" cy="1066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u="sng" dirty="0" smtClean="0"/>
              <a:t>Principle 1</a:t>
            </a:r>
            <a:r>
              <a:rPr lang="en-US" sz="3600" dirty="0" smtClean="0"/>
              <a:t>:  “Educating for Health” via Literature</a:t>
            </a:r>
            <a:r>
              <a:rPr lang="en-US" sz="3600" b="0" dirty="0"/>
              <a:t/>
            </a:r>
            <a:br>
              <a:rPr lang="en-US" sz="3600" b="0" dirty="0"/>
            </a:br>
            <a:endParaRPr lang="en-US" sz="28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82000" cy="5334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 an excerpt of the story that follows from        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“</a:t>
            </a:r>
            <a:r>
              <a:rPr lang="en-US" sz="2800" i="1" dirty="0"/>
              <a:t>I Love My Family</a:t>
            </a:r>
            <a:r>
              <a:rPr lang="en-US" sz="2800" dirty="0"/>
              <a:t>” (Hudson, 1993), we can use a disciplinary lens of </a:t>
            </a:r>
            <a:r>
              <a:rPr lang="en-US" sz="2800" u="sng" dirty="0"/>
              <a:t>health education </a:t>
            </a:r>
            <a:r>
              <a:rPr lang="en-US" sz="2800" dirty="0"/>
              <a:t>to explore the dimensions of Social Health, Physical Health, and Emotional Health.  </a:t>
            </a:r>
            <a:endParaRPr lang="en-US" sz="2800" dirty="0" smtClean="0"/>
          </a:p>
          <a:p>
            <a:r>
              <a:rPr lang="en-US" sz="2800" dirty="0" smtClean="0"/>
              <a:t>When different </a:t>
            </a:r>
            <a:r>
              <a:rPr lang="en-US" sz="2800" i="1" dirty="0" smtClean="0"/>
              <a:t>dimensions </a:t>
            </a:r>
            <a:r>
              <a:rPr lang="en-US" sz="2800" dirty="0" smtClean="0"/>
              <a:t>of health are conceptualized, the concept of </a:t>
            </a:r>
            <a:r>
              <a:rPr lang="en-US" sz="2800" u="sng" dirty="0" smtClean="0"/>
              <a:t>wellness</a:t>
            </a:r>
            <a:r>
              <a:rPr lang="en-US" sz="2800" dirty="0" smtClean="0"/>
              <a:t> is formed….</a:t>
            </a:r>
          </a:p>
          <a:p>
            <a:pPr>
              <a:buNone/>
            </a:pPr>
            <a:r>
              <a:rPr lang="en-US" sz="2800" dirty="0" smtClean="0"/>
              <a:t>     which can be adopted by the individual in the active form of human well being – aka health behaviors.</a:t>
            </a:r>
            <a:endParaRPr lang="en-US" sz="2800" dirty="0"/>
          </a:p>
          <a:p>
            <a:r>
              <a:rPr lang="en-US" sz="2800" dirty="0" smtClean="0"/>
              <a:t>After </a:t>
            </a:r>
            <a:r>
              <a:rPr lang="en-US" sz="2800" dirty="0"/>
              <a:t>seeing a few pages of the story, we will look at the database entry for the book in order to identify the </a:t>
            </a:r>
            <a:r>
              <a:rPr lang="en-US" sz="2800" u="sng" dirty="0"/>
              <a:t>topics</a:t>
            </a:r>
            <a:r>
              <a:rPr lang="en-US" sz="2800" dirty="0"/>
              <a:t>, </a:t>
            </a:r>
            <a:r>
              <a:rPr lang="en-US" sz="2800" u="sng" dirty="0"/>
              <a:t>concepts</a:t>
            </a:r>
            <a:r>
              <a:rPr lang="en-US" sz="2800" dirty="0"/>
              <a:t>, and </a:t>
            </a:r>
            <a:r>
              <a:rPr lang="en-US" sz="2800" u="sng" dirty="0"/>
              <a:t>skills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LoveHudson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LoveHudsonExercis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LoveHudsonExercis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Abstract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534400" cy="4876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    My artistic presentation will showcase a variety of </a:t>
            </a:r>
            <a:r>
              <a:rPr lang="en-US" b="1" dirty="0" smtClean="0"/>
              <a:t>Electronic Texts for Health Literacy </a:t>
            </a:r>
            <a:r>
              <a:rPr lang="en-US" dirty="0" smtClean="0"/>
              <a:t>(ETHL) for children, youth, and adults. I will describe how the project uses </a:t>
            </a:r>
            <a:r>
              <a:rPr lang="en-US" b="1" dirty="0" smtClean="0"/>
              <a:t>Web 2.0 Technology </a:t>
            </a:r>
            <a:r>
              <a:rPr lang="en-US" dirty="0" smtClean="0"/>
              <a:t>to produce visual and textual materials to educate for health. The process, principles, and products of ETHL will be discussed as a </a:t>
            </a:r>
            <a:r>
              <a:rPr lang="en-US" b="1" dirty="0" smtClean="0"/>
              <a:t>multi-modal, multi-sensory, and multi-linguistic genre to promote human well being</a:t>
            </a:r>
            <a:r>
              <a:rPr lang="en-US" dirty="0" smtClean="0"/>
              <a:t>. I will also discuss the interdisciplinarity of our digital literacy partnership.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TextPictureFileILoveMyFam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035925" cy="8534400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990600" y="533400"/>
            <a:ext cx="4572000" cy="191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When the family reunion is over, everyone is sad. No one wants to say good-bye. I feel sad, too. I won't get to see most of my cousins again until next summer.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Sample Abstract from CPBD@MU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55. Hudson, </a:t>
            </a:r>
            <a:r>
              <a:rPr lang="en-US" sz="2800" dirty="0" smtClean="0"/>
              <a:t>Wade. </a:t>
            </a:r>
            <a:r>
              <a:rPr lang="en-US" sz="2800" dirty="0"/>
              <a:t>(1993). </a:t>
            </a:r>
            <a:r>
              <a:rPr lang="en-US" sz="2800" b="1" dirty="0">
                <a:hlinkClick r:id="rId3"/>
              </a:rPr>
              <a:t>I love my family</a:t>
            </a:r>
            <a:r>
              <a:rPr lang="en-US" sz="2800" b="1" dirty="0"/>
              <a:t>.</a:t>
            </a:r>
            <a:r>
              <a:rPr lang="en-US" sz="2800" dirty="0"/>
              <a:t> New York: Scholastic Inc.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Abstract: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 family takes a summer trip to Grandpa Lawrence's farm in North Carolina. The family enjoys laughing, talking, playing basketball, dancing, and having a picnic together. Everyone hates to leave at the end of the week.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Abstract provided by Sarah </a:t>
            </a:r>
            <a:r>
              <a:rPr lang="en-US" sz="2400" dirty="0" err="1"/>
              <a:t>Inglis</a:t>
            </a:r>
            <a:r>
              <a:rPr lang="en-US" sz="2400" dirty="0"/>
              <a:t>, 1995 for the </a:t>
            </a:r>
            <a:r>
              <a:rPr lang="en-US" sz="2400" i="1" dirty="0"/>
              <a:t>Children's Picture Book Database at Miami University</a:t>
            </a:r>
            <a:r>
              <a:rPr lang="en-US" sz="2400" dirty="0"/>
              <a:t>. 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Keywords: </a:t>
            </a:r>
            <a:r>
              <a:rPr lang="en-US" sz="2400" dirty="0"/>
              <a:t>[</a:t>
            </a:r>
            <a:r>
              <a:rPr lang="en-US" sz="2400" dirty="0">
                <a:hlinkClick r:id="rId4"/>
              </a:rPr>
              <a:t>African American</a:t>
            </a:r>
            <a:r>
              <a:rPr lang="en-US" sz="2400" dirty="0"/>
              <a:t>] [</a:t>
            </a:r>
            <a:r>
              <a:rPr lang="en-US" sz="2400" dirty="0">
                <a:hlinkClick r:id="rId5"/>
              </a:rPr>
              <a:t>Family</a:t>
            </a:r>
            <a:r>
              <a:rPr lang="en-US" sz="2400" dirty="0"/>
              <a:t>] [</a:t>
            </a:r>
            <a:r>
              <a:rPr lang="en-US" sz="2400" dirty="0">
                <a:hlinkClick r:id="rId6"/>
              </a:rPr>
              <a:t>Food</a:t>
            </a:r>
            <a:r>
              <a:rPr lang="en-US" sz="2400" dirty="0"/>
              <a:t>] [Music] [</a:t>
            </a:r>
            <a:r>
              <a:rPr lang="en-US" sz="2400" dirty="0">
                <a:hlinkClick r:id="rId7"/>
              </a:rPr>
              <a:t>Multicultural</a:t>
            </a:r>
            <a:r>
              <a:rPr lang="en-US" sz="2400" dirty="0"/>
              <a:t>] [</a:t>
            </a:r>
            <a:r>
              <a:rPr lang="en-US" sz="2400" dirty="0">
                <a:hlinkClick r:id="rId8"/>
              </a:rPr>
              <a:t>Nutrition</a:t>
            </a:r>
            <a:r>
              <a:rPr lang="en-US" sz="2400" dirty="0"/>
              <a:t>] [</a:t>
            </a:r>
            <a:r>
              <a:rPr lang="en-US" sz="2400" dirty="0">
                <a:hlinkClick r:id="rId9"/>
              </a:rPr>
              <a:t>Picnic</a:t>
            </a:r>
            <a:r>
              <a:rPr lang="en-US" sz="2400" dirty="0"/>
              <a:t>] [Health] [Celebration]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  [</a:t>
            </a:r>
            <a:r>
              <a:rPr lang="en-US" sz="2400" dirty="0">
                <a:hlinkClick r:id="rId10"/>
              </a:rPr>
              <a:t>Storytelling</a:t>
            </a:r>
            <a:r>
              <a:rPr lang="en-US" sz="2400" dirty="0"/>
              <a:t>] [Reunion] [Dancing] [Basketball] [Sports] [Feelings] [Communication]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2. Function: Types of Searches</a:t>
            </a: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Each </a:t>
            </a:r>
            <a:r>
              <a:rPr lang="en-US" sz="2800" dirty="0" smtClean="0"/>
              <a:t>picture book </a:t>
            </a:r>
            <a:r>
              <a:rPr lang="en-US" sz="2800" dirty="0"/>
              <a:t>gets 10 to 15 words assigned to it from </a:t>
            </a:r>
            <a:r>
              <a:rPr lang="en-US" sz="2800" dirty="0" smtClean="0"/>
              <a:t>assessing the </a:t>
            </a:r>
            <a:r>
              <a:rPr lang="en-US" sz="2800" dirty="0"/>
              <a:t>story line as topics, concepts, &amp; skills;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Can also “uncover” the text, subtext, &amp; context of </a:t>
            </a:r>
            <a:r>
              <a:rPr lang="en-US" sz="2800" dirty="0" smtClean="0"/>
              <a:t>books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u="sng" dirty="0"/>
              <a:t>Text</a:t>
            </a:r>
            <a:r>
              <a:rPr lang="en-US" sz="2800" dirty="0"/>
              <a:t> –      the storyline in </a:t>
            </a:r>
            <a:r>
              <a:rPr lang="en-US" sz="2800" dirty="0" smtClean="0"/>
              <a:t>textual (word) form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</a:t>
            </a:r>
            <a:r>
              <a:rPr lang="en-US" sz="2800" u="sng" dirty="0"/>
              <a:t>Context</a:t>
            </a:r>
            <a:r>
              <a:rPr lang="en-US" sz="2800" dirty="0"/>
              <a:t> -  the place and setting of the story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</a:t>
            </a:r>
            <a:r>
              <a:rPr lang="en-US" sz="2800" u="sng" dirty="0"/>
              <a:t>Subtext</a:t>
            </a:r>
            <a:r>
              <a:rPr lang="en-US" sz="2800" dirty="0"/>
              <a:t> –  the </a:t>
            </a:r>
            <a:r>
              <a:rPr lang="en-US" sz="2800" dirty="0" smtClean="0"/>
              <a:t>topics, concepts, and skills via other </a:t>
            </a:r>
            <a:r>
              <a:rPr lang="en-US" sz="2800" dirty="0"/>
              <a:t>forms: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pictures &amp; </a:t>
            </a:r>
            <a:r>
              <a:rPr lang="en-US" sz="2400" dirty="0"/>
              <a:t>illustrations, and </a:t>
            </a:r>
            <a:r>
              <a:rPr lang="en-US" sz="2400" dirty="0" smtClean="0"/>
              <a:t>sometimes photographs</a:t>
            </a:r>
            <a:r>
              <a:rPr lang="en-US" sz="2400" dirty="0"/>
              <a:t>,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body language, 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environmental cues, 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numbers, </a:t>
            </a:r>
            <a:r>
              <a:rPr lang="en-US" sz="2400" dirty="0"/>
              <a:t>and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rhythm.</a:t>
            </a:r>
            <a:r>
              <a:rPr lang="en-US" sz="1400" dirty="0" smtClean="0"/>
              <a:t>  </a:t>
            </a:r>
            <a:endParaRPr lang="en-US" sz="1400" dirty="0"/>
          </a:p>
          <a:p>
            <a:pPr>
              <a:lnSpc>
                <a:spcPct val="80000"/>
              </a:lnSpc>
            </a:pP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u="sng" dirty="0" smtClean="0"/>
              <a:t>Principle 2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smtClean="0"/>
              <a:t>Web 1.0 versus Web 2.0 Technology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733800" cy="3962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Consumers are receivers of health information.</a:t>
            </a:r>
          </a:p>
          <a:p>
            <a:r>
              <a:rPr lang="en-US" sz="2400" dirty="0" smtClean="0"/>
              <a:t>Passive learners.</a:t>
            </a:r>
          </a:p>
          <a:p>
            <a:r>
              <a:rPr lang="en-US" sz="2400" dirty="0" smtClean="0"/>
              <a:t>Compliance culture.</a:t>
            </a:r>
          </a:p>
          <a:p>
            <a:endParaRPr lang="en-US" sz="2400" dirty="0" smtClean="0"/>
          </a:p>
          <a:p>
            <a:endParaRPr lang="en-US" sz="900" dirty="0" smtClean="0"/>
          </a:p>
          <a:p>
            <a:endParaRPr lang="en-US" sz="900" dirty="0" smtClean="0"/>
          </a:p>
          <a:p>
            <a:pPr>
              <a:buNone/>
            </a:pPr>
            <a:r>
              <a:rPr lang="en-US" sz="900" dirty="0" smtClean="0"/>
              <a:t>           Kukafka, R.  (2008). Internet approaches for eHealth in low literacy and limited English proficiency populations. Powerpoint presentation at the Institute of Medicine workshop on health literacy, eHealth, and communication: Putting the consumer first. Washington, DC, March 17. Also found in Hernandez, L.M. (2009). </a:t>
            </a:r>
            <a:r>
              <a:rPr lang="en-US" sz="900" i="1" dirty="0" smtClean="0"/>
              <a:t>Health literacy, eHealth, and Communication: Putting the consumer first</a:t>
            </a:r>
            <a:r>
              <a:rPr lang="en-US" sz="900" dirty="0" smtClean="0"/>
              <a:t>. Washington, DC: The National Academies Press, p.  34.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438400"/>
            <a:ext cx="4267200" cy="4191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Consumers are co-producers of health information.</a:t>
            </a:r>
          </a:p>
          <a:p>
            <a:r>
              <a:rPr lang="en-US" sz="2400" dirty="0" smtClean="0"/>
              <a:t>Active learners.</a:t>
            </a:r>
          </a:p>
          <a:p>
            <a:r>
              <a:rPr lang="en-US" sz="2400" dirty="0" smtClean="0"/>
              <a:t>Enabling culture.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200" dirty="0" smtClean="0"/>
              <a:t>	One example: </a:t>
            </a:r>
          </a:p>
          <a:p>
            <a:pPr>
              <a:buNone/>
            </a:pPr>
            <a:r>
              <a:rPr lang="en-US" sz="2200" dirty="0" smtClean="0"/>
              <a:t>	Wikis act as editable web pages</a:t>
            </a:r>
          </a:p>
          <a:p>
            <a:pPr>
              <a:buNone/>
            </a:pPr>
            <a:r>
              <a:rPr lang="en-US" sz="2200" dirty="0" smtClean="0"/>
              <a:t>	</a:t>
            </a:r>
          </a:p>
          <a:p>
            <a:pPr>
              <a:buNone/>
            </a:pPr>
            <a:r>
              <a:rPr lang="en-US" sz="2200" dirty="0" smtClean="0"/>
              <a:t>    </a:t>
            </a:r>
            <a:endParaRPr lang="en-US" sz="2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Web 1.0 Technology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Web 2.0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10577" t="22674" r="68526" b="68963"/>
          <a:stretch>
            <a:fillRect/>
          </a:stretch>
        </p:blipFill>
        <p:spPr bwMode="auto">
          <a:xfrm>
            <a:off x="7162800" y="4191000"/>
            <a:ext cx="1295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28675" name="Picture 1" descr="HabitsofHealth&amp;MindHandsF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962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371600" y="5715000"/>
            <a:ext cx="7620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Habits of Health and Habits of Mind model</a:t>
            </a:r>
          </a:p>
          <a:p>
            <a:r>
              <a:rPr lang="en-US" sz="1400" dirty="0" smtClean="0"/>
              <a:t>All </a:t>
            </a:r>
            <a:r>
              <a:rPr lang="en-US" sz="1400" dirty="0"/>
              <a:t>rights reserved, © V.A. Ubbes </a:t>
            </a:r>
            <a:r>
              <a:rPr lang="en-US" sz="1400" i="1" dirty="0"/>
              <a:t>in Educating for Health</a:t>
            </a:r>
            <a:r>
              <a:rPr lang="en-US" sz="1400" dirty="0"/>
              <a:t> (Human Kinetics, 2008), p. 113.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HEALTH EDUCATION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/>
              <a:t>For  preK-grade 12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1378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676400"/>
            <a:ext cx="5111750" cy="495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National Health Education Standards </a:t>
            </a:r>
            <a:r>
              <a:rPr lang="en-US" sz="2200" dirty="0" smtClean="0"/>
              <a:t>(2007)</a:t>
            </a:r>
            <a:endParaRPr lang="en-US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dirty="0" smtClean="0"/>
              <a:t>Put list of NHES here with # 3 highlighted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 t="20000" r="16875" b="11000"/>
          <a:stretch>
            <a:fillRect/>
          </a:stretch>
        </p:blipFill>
        <p:spPr bwMode="auto">
          <a:xfrm>
            <a:off x="157163" y="1066800"/>
            <a:ext cx="898683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0417" y="3886200"/>
            <a:ext cx="191757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914400"/>
          </a:xfrm>
        </p:spPr>
        <p:txBody>
          <a:bodyPr/>
          <a:lstStyle/>
          <a:p>
            <a:r>
              <a:rPr lang="en-US" sz="3600" b="1" dirty="0" smtClean="0"/>
              <a:t>Health Education Standards &amp; Health Literacy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8686800" cy="5334000"/>
          </a:xfrm>
        </p:spPr>
        <p:txBody>
          <a:bodyPr/>
          <a:lstStyle/>
          <a:p>
            <a:r>
              <a:rPr lang="en-US" sz="3200" dirty="0" smtClean="0"/>
              <a:t>Health literacy in emphasized in standard #3 of 8;</a:t>
            </a:r>
          </a:p>
          <a:p>
            <a:r>
              <a:rPr lang="en-US" sz="3200" dirty="0" smtClean="0"/>
              <a:t>National Health Education Standards include </a:t>
            </a:r>
            <a:r>
              <a:rPr lang="en-US" sz="3200" u="sng" dirty="0" smtClean="0"/>
              <a:t>performance indicators </a:t>
            </a:r>
            <a:r>
              <a:rPr lang="en-US" sz="3200" dirty="0" smtClean="0"/>
              <a:t>by grade levels that assesses what students know and are able to do;</a:t>
            </a:r>
          </a:p>
          <a:p>
            <a:r>
              <a:rPr lang="en-US" sz="3200" dirty="0" smtClean="0"/>
              <a:t>Need to ask kids to show </a:t>
            </a:r>
            <a:r>
              <a:rPr lang="en-US" sz="3200" i="1" u="sng" dirty="0" smtClean="0"/>
              <a:t>how</a:t>
            </a:r>
            <a:r>
              <a:rPr lang="en-US" sz="3200" i="1" dirty="0" smtClean="0"/>
              <a:t> they know </a:t>
            </a:r>
            <a:r>
              <a:rPr lang="en-US" sz="3200" dirty="0" smtClean="0"/>
              <a:t>health education (and not just show </a:t>
            </a:r>
            <a:r>
              <a:rPr lang="en-US" sz="3200" i="1" u="sng" dirty="0" smtClean="0"/>
              <a:t>that</a:t>
            </a:r>
            <a:r>
              <a:rPr lang="en-US" sz="3200" i="1" dirty="0" smtClean="0"/>
              <a:t> they know</a:t>
            </a:r>
            <a:r>
              <a:rPr lang="en-US" sz="3200" dirty="0" smtClean="0"/>
              <a:t>);</a:t>
            </a:r>
          </a:p>
          <a:p>
            <a:r>
              <a:rPr lang="en-US" sz="3200" dirty="0" smtClean="0"/>
              <a:t>The standards can be simplified by one model called the </a:t>
            </a:r>
            <a:r>
              <a:rPr lang="en-US" sz="3200" i="1" dirty="0" smtClean="0"/>
              <a:t>Habits of Health and Habits of Mind </a:t>
            </a:r>
            <a:r>
              <a:rPr lang="en-US" sz="2400" dirty="0" smtClean="0"/>
              <a:t>(Ubbes, 2008).</a:t>
            </a:r>
            <a:endParaRPr lang="en-US" sz="32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534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2. Electronic Texts for Health Literacy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http://www.units.muohio.edu/healthliteracy/Etext2009_2010.html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03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8124" t="24001" r="19376" b="7001"/>
          <a:stretch>
            <a:fillRect/>
          </a:stretch>
        </p:blipFill>
        <p:spPr>
          <a:xfrm>
            <a:off x="685800" y="1600200"/>
            <a:ext cx="7261225" cy="5010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Electronic Texts for Health Literacy©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Are a new genre of literature that includes a personal health narrative (story) with valid and reliable health information (expository text).</a:t>
            </a:r>
          </a:p>
          <a:p>
            <a:r>
              <a:rPr lang="en-US" dirty="0" smtClean="0"/>
              <a:t>By combining story and theory (i.e., curriculum standards) to inform the design process, more authentic forms of </a:t>
            </a:r>
            <a:r>
              <a:rPr lang="en-US" i="1" dirty="0" smtClean="0"/>
              <a:t>health </a:t>
            </a:r>
            <a:r>
              <a:rPr lang="en-US" dirty="0" smtClean="0"/>
              <a:t>literacy are developed:</a:t>
            </a:r>
          </a:p>
          <a:p>
            <a:pPr lvl="1"/>
            <a:r>
              <a:rPr lang="en-US" dirty="0" smtClean="0"/>
              <a:t>Words that develop vocabulary for the naming of body parts, body actions, and body mind connections;</a:t>
            </a:r>
          </a:p>
          <a:p>
            <a:pPr lvl="1"/>
            <a:r>
              <a:rPr lang="en-US" dirty="0" smtClean="0"/>
              <a:t>Realistic photographs showing lifestyle habits and health behaviors; and </a:t>
            </a:r>
          </a:p>
          <a:p>
            <a:pPr lvl="1"/>
            <a:r>
              <a:rPr lang="en-US" dirty="0" smtClean="0"/>
              <a:t>Situational and environmental cues that show sequential processes and rhythmic patterns from daily life.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b="1" dirty="0" smtClean="0"/>
              <a:t>Presentation Objectives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52400" y="144780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At the end of this session, participants will be able to: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/>
              <a:t> Define health literacy in the context of interdisciplinarity;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400" dirty="0" smtClean="0"/>
              <a:t>Outline the</a:t>
            </a:r>
            <a:r>
              <a:rPr lang="en-US" sz="2400" dirty="0" smtClean="0">
                <a:latin typeface="+mn-lt"/>
                <a:cs typeface="+mn-cs"/>
              </a:rPr>
              <a:t> </a:t>
            </a:r>
            <a:r>
              <a:rPr lang="en-US" sz="2400" u="sng" dirty="0" smtClean="0"/>
              <a:t>process </a:t>
            </a:r>
            <a:r>
              <a:rPr lang="en-US" sz="2400" dirty="0" smtClean="0"/>
              <a:t>of developing websites for health-related literature, including some design </a:t>
            </a:r>
            <a:r>
              <a:rPr lang="en-US" sz="2400" u="sng" dirty="0" smtClean="0"/>
              <a:t>principles</a:t>
            </a:r>
            <a:r>
              <a:rPr lang="en-US" sz="2400" dirty="0" smtClean="0"/>
              <a:t> used for the collection of literacy </a:t>
            </a:r>
            <a:r>
              <a:rPr lang="en-US" sz="2400" u="sng" dirty="0" smtClean="0"/>
              <a:t>products</a:t>
            </a:r>
            <a:r>
              <a:rPr lang="en-US" sz="2400" dirty="0" smtClean="0"/>
              <a:t>;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3. </a:t>
            </a:r>
            <a:r>
              <a:rPr lang="en-US" sz="2400" dirty="0" smtClean="0">
                <a:latin typeface="+mn-lt"/>
                <a:cs typeface="+mn-cs"/>
              </a:rPr>
              <a:t>Understand differences between Web 1.0 &amp; Web 2.0 technology.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35001" t="30000" r="33125" b="14999"/>
          <a:stretch>
            <a:fillRect/>
          </a:stretch>
        </p:blipFill>
        <p:spPr bwMode="auto">
          <a:xfrm>
            <a:off x="304800" y="838200"/>
            <a:ext cx="4240213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27499" t="33000" r="28751" b="13000"/>
          <a:stretch>
            <a:fillRect/>
          </a:stretch>
        </p:blipFill>
        <p:spPr bwMode="auto">
          <a:xfrm>
            <a:off x="4859338" y="228600"/>
            <a:ext cx="3754437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 l="28751" t="28999" r="30624" b="14000"/>
          <a:stretch>
            <a:fillRect/>
          </a:stretch>
        </p:blipFill>
        <p:spPr bwMode="auto">
          <a:xfrm>
            <a:off x="4800600" y="3276600"/>
            <a:ext cx="3814763" cy="3344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4"/>
          <p:cNvSpPr>
            <a:spLocks noGrp="1"/>
          </p:cNvSpPr>
          <p:nvPr>
            <p:ph type="title"/>
          </p:nvPr>
        </p:nvSpPr>
        <p:spPr>
          <a:xfrm>
            <a:off x="381000" y="273050"/>
            <a:ext cx="8305800" cy="86995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Example #2: E-Text for Health Literacy</a:t>
            </a:r>
          </a:p>
        </p:txBody>
      </p:sp>
      <p:sp>
        <p:nvSpPr>
          <p:cNvPr id="56323" name="Text Placeholder 6"/>
          <p:cNvSpPr>
            <a:spLocks noGrp="1"/>
          </p:cNvSpPr>
          <p:nvPr>
            <p:ph type="body" idx="2"/>
          </p:nvPr>
        </p:nvSpPr>
        <p:spPr>
          <a:xfrm>
            <a:off x="1447800" y="2514600"/>
            <a:ext cx="762000" cy="1828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Example 1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Themes:</a:t>
            </a:r>
          </a:p>
        </p:txBody>
      </p:sp>
      <p:pic>
        <p:nvPicPr>
          <p:cNvPr id="5632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38095" t="20952" r="16667" b="21906"/>
          <a:stretch>
            <a:fillRect/>
          </a:stretch>
        </p:blipFill>
        <p:spPr>
          <a:xfrm>
            <a:off x="228600" y="1600200"/>
            <a:ext cx="4054475" cy="3200400"/>
          </a:xfrm>
          <a:noFill/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4" cstate="print"/>
          <a:srcRect l="36250" t="22000" r="13750" b="21001"/>
          <a:stretch>
            <a:fillRect/>
          </a:stretch>
        </p:blipFill>
        <p:spPr bwMode="auto">
          <a:xfrm>
            <a:off x="4419600" y="1371600"/>
            <a:ext cx="4419600" cy="244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5" cstate="print"/>
          <a:srcRect l="35625" t="22000" r="12500" b="22000"/>
          <a:stretch>
            <a:fillRect/>
          </a:stretch>
        </p:blipFill>
        <p:spPr bwMode="auto">
          <a:xfrm>
            <a:off x="4419600" y="3876675"/>
            <a:ext cx="44196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04800" y="273050"/>
            <a:ext cx="8610600" cy="565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Example #3: E-Text for Health Literacy</a:t>
            </a:r>
          </a:p>
        </p:txBody>
      </p:sp>
      <p:sp>
        <p:nvSpPr>
          <p:cNvPr id="57347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Example 2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Themes</a:t>
            </a:r>
          </a:p>
        </p:txBody>
      </p:sp>
      <p:pic>
        <p:nvPicPr>
          <p:cNvPr id="5734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9762" t="21429" r="15475" b="19524"/>
          <a:stretch>
            <a:fillRect/>
          </a:stretch>
        </p:blipFill>
        <p:spPr>
          <a:xfrm>
            <a:off x="0" y="1066800"/>
            <a:ext cx="3505200" cy="2362200"/>
          </a:xfrm>
          <a:noFill/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3" cstate="print"/>
          <a:srcRect l="30624" t="20000" r="17500" b="14999"/>
          <a:stretch>
            <a:fillRect/>
          </a:stretch>
        </p:blipFill>
        <p:spPr bwMode="auto">
          <a:xfrm>
            <a:off x="3733800" y="1066800"/>
            <a:ext cx="3697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4" cstate="print"/>
          <a:srcRect l="31876" t="20000" r="19376" b="17999"/>
          <a:stretch>
            <a:fillRect/>
          </a:stretch>
        </p:blipFill>
        <p:spPr bwMode="auto">
          <a:xfrm>
            <a:off x="0" y="3733800"/>
            <a:ext cx="364331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5" cstate="print"/>
          <a:srcRect l="31250" t="20000" r="16251" b="16000"/>
          <a:stretch>
            <a:fillRect/>
          </a:stretch>
        </p:blipFill>
        <p:spPr bwMode="auto">
          <a:xfrm>
            <a:off x="5181600" y="4013200"/>
            <a:ext cx="37338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9906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Example #4: E-Text for Health Literacy</a:t>
            </a:r>
          </a:p>
        </p:txBody>
      </p:sp>
      <p:sp>
        <p:nvSpPr>
          <p:cNvPr id="58371" name="Text Placeholder 6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76400" cy="3048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Example 3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Themes</a:t>
            </a: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 cstate="print"/>
          <a:srcRect l="33125" t="25000" r="21875" b="21001"/>
          <a:stretch>
            <a:fillRect/>
          </a:stretch>
        </p:blipFill>
        <p:spPr bwMode="auto">
          <a:xfrm>
            <a:off x="0" y="17526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3" cstate="print"/>
          <a:srcRect l="33125" t="17999" r="10625" b="16000"/>
          <a:stretch>
            <a:fillRect/>
          </a:stretch>
        </p:blipFill>
        <p:spPr bwMode="auto">
          <a:xfrm>
            <a:off x="4800600" y="1752600"/>
            <a:ext cx="41560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77200" cy="94615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Using interpersonal communication skills</a:t>
            </a:r>
          </a:p>
        </p:txBody>
      </p:sp>
      <p:sp>
        <p:nvSpPr>
          <p:cNvPr id="58371" name="Text Placeholder 6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76400" cy="3048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Example 3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Themes</a:t>
            </a:r>
          </a:p>
        </p:txBody>
      </p:sp>
      <p:sp>
        <p:nvSpPr>
          <p:cNvPr id="58372" name="Content Placeholder 5"/>
          <p:cNvSpPr>
            <a:spLocks noGrp="1"/>
          </p:cNvSpPr>
          <p:nvPr>
            <p:ph sz="quarter" idx="1"/>
          </p:nvPr>
        </p:nvSpPr>
        <p:spPr>
          <a:xfrm>
            <a:off x="3962400" y="2362200"/>
            <a:ext cx="4800600" cy="2667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2" cstate="print"/>
          <a:srcRect l="35001" t="20000" r="13750" b="17999"/>
          <a:stretch>
            <a:fillRect/>
          </a:stretch>
        </p:blipFill>
        <p:spPr bwMode="auto">
          <a:xfrm>
            <a:off x="3803272" y="1371600"/>
            <a:ext cx="534072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500" t="23000" r="17500" b="17000"/>
          <a:stretch>
            <a:fillRect/>
          </a:stretch>
        </p:blipFill>
        <p:spPr bwMode="auto">
          <a:xfrm>
            <a:off x="152400" y="13716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318" t="4054" r="13513" b="6757"/>
          <a:stretch>
            <a:fillRect/>
          </a:stretch>
        </p:blipFill>
        <p:spPr bwMode="auto">
          <a:xfrm>
            <a:off x="152400" y="4038600"/>
            <a:ext cx="3581400" cy="265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Current Project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Merge both databases into a combined new site through the Center for Digital Scholarship at Miami University;</a:t>
            </a:r>
          </a:p>
          <a:p>
            <a:r>
              <a:rPr lang="en-US" dirty="0" smtClean="0"/>
              <a:t>Increase access to health-related materials that are both print and electronic collections;</a:t>
            </a:r>
          </a:p>
          <a:p>
            <a:r>
              <a:rPr lang="en-US" dirty="0" smtClean="0"/>
              <a:t>Promote Digital Literacy Partnerships (DLP) beyond my own projects to include other faculty projects to increase interdisciplinarity at Miami University.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981950" cy="63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609600" y="533400"/>
            <a:ext cx="7620000" cy="884238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hlinkClick r:id="rId2" action="ppaction://hlinksldjump"/>
              </a:rPr>
              <a:t/>
            </a:r>
            <a:br>
              <a:rPr lang="en-US" sz="2800" dirty="0" smtClean="0">
                <a:hlinkClick r:id="rId2" action="ppaction://hlinksldjump"/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3"/>
              </a:rPr>
              <a:t>http://wiggins.lib.muohio.edu/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2" action="ppaction://hlinksldjump"/>
              </a:rPr>
              <a:t/>
            </a:r>
            <a:br>
              <a:rPr lang="en-US" sz="2800" dirty="0" smtClean="0">
                <a:hlinkClick r:id="rId2" action="ppaction://hlinksldjump"/>
              </a:rPr>
            </a:br>
            <a:r>
              <a:rPr lang="en-US" sz="2800" dirty="0" smtClean="0">
                <a:hlinkClick r:id="rId2" action="ppaction://hlinksldjump"/>
              </a:rPr>
              <a:t>http://wiggins.lib.muohio.edu/healthliteracy/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References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915400" cy="5105400"/>
          </a:xfrm>
        </p:spPr>
        <p:txBody>
          <a:bodyPr lIns="0" rIns="0">
            <a:noAutofit/>
          </a:bodyPr>
          <a:lstStyle/>
          <a:p>
            <a:pPr marL="32004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1800" dirty="0" err="1" smtClean="0"/>
              <a:t>Kukafka</a:t>
            </a:r>
            <a:r>
              <a:rPr lang="en-US" sz="1800" dirty="0" smtClean="0"/>
              <a:t>, R.  (2008). Internet approaches for eHealth in low literacy and limited English proficiency populations. Powerpoint presentation at the Institute of Medicine workshop on health literacy, eHealth, and communication: Putting the consumer first. Washington, DC, March 17. Also found in Hernandez, L.M. (2009). </a:t>
            </a:r>
            <a:r>
              <a:rPr lang="en-US" sz="1800" i="1" dirty="0" smtClean="0"/>
              <a:t>Health literacy, eHealth, and Communication: Putting the consumer first</a:t>
            </a:r>
            <a:r>
              <a:rPr lang="en-US" sz="1800" dirty="0" smtClean="0"/>
              <a:t>. Washington, DC: The National Academies Press, p.  34.</a:t>
            </a:r>
          </a:p>
          <a:p>
            <a:pPr marL="32004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1800" dirty="0" smtClean="0"/>
          </a:p>
          <a:p>
            <a:pPr marL="320040" indent="0">
              <a:buNone/>
              <a:defRPr/>
            </a:pPr>
            <a:r>
              <a:rPr lang="en-US" sz="1800" dirty="0" smtClean="0"/>
              <a:t>Ubbes, V.A. (2008).</a:t>
            </a:r>
            <a:r>
              <a:rPr lang="en-US" sz="1800" i="1" dirty="0" smtClean="0"/>
              <a:t> Educating for health. </a:t>
            </a:r>
            <a:r>
              <a:rPr lang="en-US" sz="1800" dirty="0" smtClean="0"/>
              <a:t>Champaign, IL: Human Kinetics.</a:t>
            </a:r>
          </a:p>
          <a:p>
            <a:pPr marL="32004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18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/>
              <a:t>Objective 1:</a:t>
            </a:r>
            <a:r>
              <a:rPr lang="en-US" dirty="0" smtClean="0"/>
              <a:t> Define Health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Health literacy </a:t>
            </a:r>
            <a:r>
              <a:rPr lang="en-US" dirty="0" smtClean="0"/>
              <a:t>is defined as the ability to speak, read, and write about health.</a:t>
            </a:r>
          </a:p>
          <a:p>
            <a:r>
              <a:rPr lang="en-US" i="1" dirty="0" smtClean="0"/>
              <a:t>Healthy People 2020 </a:t>
            </a:r>
            <a:r>
              <a:rPr lang="en-US" dirty="0" smtClean="0"/>
              <a:t>(USDHHS) defines </a:t>
            </a:r>
            <a:r>
              <a:rPr lang="en-US" b="1" dirty="0" smtClean="0"/>
              <a:t>health literacy</a:t>
            </a:r>
            <a:r>
              <a:rPr lang="en-US" dirty="0" smtClean="0"/>
              <a:t> as the “capacity to obtain, process, and understand basic health information and services to make appropriate health decisions”.</a:t>
            </a:r>
          </a:p>
          <a:p>
            <a:r>
              <a:rPr lang="en-US" b="1" dirty="0" smtClean="0"/>
              <a:t>Health literacy </a:t>
            </a:r>
            <a:r>
              <a:rPr lang="en-US" dirty="0" smtClean="0"/>
              <a:t>emerges as a transdisciplinary concept in health promotion that will be developed with my talk.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Cj035053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457200"/>
            <a:ext cx="50466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867400" y="48006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04800" y="762000"/>
            <a:ext cx="3276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u="sng" dirty="0">
                <a:latin typeface="Arial" charset="0"/>
              </a:rPr>
              <a:t>Interdisciplinary Connections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" charset="0"/>
              </a:rPr>
              <a:t>Concepts &amp; skills from </a:t>
            </a:r>
            <a:r>
              <a:rPr lang="en-US" dirty="0">
                <a:latin typeface="Arial" charset="0"/>
              </a:rPr>
              <a:t>one discipline interacting with the </a:t>
            </a:r>
            <a:r>
              <a:rPr lang="en-US" dirty="0" smtClean="0">
                <a:latin typeface="Arial" charset="0"/>
              </a:rPr>
              <a:t>concepts &amp; skills </a:t>
            </a:r>
            <a:r>
              <a:rPr lang="en-US" dirty="0">
                <a:latin typeface="Arial" charset="0"/>
              </a:rPr>
              <a:t>of another discipline.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1066800" y="457200"/>
          <a:ext cx="7391400" cy="5987804"/>
        </p:xfrm>
        <a:graphic>
          <a:graphicData uri="http://schemas.openxmlformats.org/presentationml/2006/ole">
            <p:oleObj spid="_x0000_s61441" name="Slide" r:id="rId3" imgW="4101042" imgH="3075324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" y="210697"/>
            <a:ext cx="8763000" cy="641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Crossroads of the Health Promotion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Profession</a:t>
            </a: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By Valerie A. Ubbes, ©2011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Education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 profession that promotes human health and disease prevention among individuals and groups. 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Key Idea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Health promoters need to use effective methods and materials when educating for health.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Communication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 field that studies how humans interpret and make meaning about health through different language patterns and media.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Key Idea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promoters use languages and technology as tools when communicating health-related messages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among human beings.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Science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 sub discipline of science that investigates how the mind and body interacts to sustain people for a healthy life.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Key Ideas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promoters explore the integrative study of the social sciences and the biological sciences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to solve problems to improve the lives of human beings.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Behavior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A field that focuses on healthy or harmful habits that people perceive as either pleasurable or painful.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Key ideas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Health promoters support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and encourage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people to adapt and respond to changing environments and cultures throughout their lives.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0969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Objective 2: Process, Principles, &amp; Products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will now outline the </a:t>
            </a:r>
            <a:r>
              <a:rPr lang="en-US" u="sng" dirty="0" smtClean="0"/>
              <a:t>process </a:t>
            </a:r>
            <a:r>
              <a:rPr lang="en-US" dirty="0" smtClean="0"/>
              <a:t>of developing  websites for health-related literature, including some design </a:t>
            </a:r>
            <a:r>
              <a:rPr lang="en-US" u="sng" dirty="0" smtClean="0"/>
              <a:t>principles</a:t>
            </a:r>
            <a:r>
              <a:rPr lang="en-US" dirty="0" smtClean="0"/>
              <a:t> used for the collection of literacy </a:t>
            </a:r>
            <a:r>
              <a:rPr lang="en-US" u="sng" dirty="0" smtClean="0"/>
              <a:t>products;</a:t>
            </a:r>
            <a:r>
              <a:rPr lang="en-US" dirty="0" smtClean="0"/>
              <a:t> and</a:t>
            </a:r>
            <a:endParaRPr lang="en-US" u="sng" dirty="0" smtClean="0"/>
          </a:p>
          <a:p>
            <a:r>
              <a:rPr lang="en-US" dirty="0" smtClean="0"/>
              <a:t>[Explain how I moved from health education into the other crossroads of health communication and health behavior during the design process].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3050"/>
            <a:ext cx="8382000" cy="8699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Educational Materials for Health Literacy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81000" y="2438400"/>
            <a:ext cx="4191000" cy="4038600"/>
          </a:xfrm>
        </p:spPr>
        <p:txBody>
          <a:bodyPr/>
          <a:lstStyle/>
          <a:p>
            <a:r>
              <a:rPr lang="en-US" sz="2400" dirty="0" smtClean="0"/>
              <a:t>Children’s Picture Book Database at Miami University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000" dirty="0" smtClean="0"/>
              <a:t>     </a:t>
            </a:r>
            <a:r>
              <a:rPr lang="en-US" sz="2000" b="1" dirty="0" smtClean="0"/>
              <a:t>www.lib.muohio.edu/pictbks</a:t>
            </a:r>
            <a:endParaRPr lang="en-US" sz="2400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8200" y="2438400"/>
            <a:ext cx="4343400" cy="358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Health Literacy Spectrum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www.units.muohio.edu/healthliteracy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57200" y="1524000"/>
            <a:ext cx="3886200" cy="381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dirty="0" smtClean="0"/>
              <a:t>Print Materials for Health Literacy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Electronic Texts for Health Literacy</a:t>
            </a:r>
          </a:p>
          <a:p>
            <a:pPr algn="ctr"/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7499" t="38000" r="27499" b="37000"/>
          <a:stretch>
            <a:fillRect/>
          </a:stretch>
        </p:blipFill>
        <p:spPr bwMode="auto">
          <a:xfrm>
            <a:off x="381000" y="4191000"/>
            <a:ext cx="416938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28125" t="45000" r="27499" b="20000"/>
          <a:stretch>
            <a:fillRect/>
          </a:stretch>
        </p:blipFill>
        <p:spPr bwMode="auto">
          <a:xfrm>
            <a:off x="5279572" y="4114800"/>
            <a:ext cx="341267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1273</Words>
  <Application>Microsoft Office PowerPoint</Application>
  <PresentationFormat>On-screen Show (4:3)</PresentationFormat>
  <Paragraphs>153</Paragraphs>
  <Slides>38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Slide</vt:lpstr>
      <vt:lpstr>Visual Textual Integration to Advance Heath Literacy  Valerie A. Ubbes, PhD, CHES Miami University Department of Kinesiology &amp; Health ubbesva@miamioh.edu</vt:lpstr>
      <vt:lpstr>Abstract</vt:lpstr>
      <vt:lpstr>Presentation Objectives</vt:lpstr>
      <vt:lpstr>Objective 1: Define Health Literacy</vt:lpstr>
      <vt:lpstr>Slide 5</vt:lpstr>
      <vt:lpstr>Slide 6</vt:lpstr>
      <vt:lpstr>Slide 7</vt:lpstr>
      <vt:lpstr>Objective 2: Process, Principles, &amp; Products</vt:lpstr>
      <vt:lpstr>Educational Materials for Health Literacy</vt:lpstr>
      <vt:lpstr>Slide 10</vt:lpstr>
      <vt:lpstr>Search for Books 3 Ways:</vt:lpstr>
      <vt:lpstr>Slide 12</vt:lpstr>
      <vt:lpstr>Slide 13</vt:lpstr>
      <vt:lpstr>Slide 14</vt:lpstr>
      <vt:lpstr>Slide 15</vt:lpstr>
      <vt:lpstr>Principle 1:  “Educating for Health” via Literature </vt:lpstr>
      <vt:lpstr>Slide 17</vt:lpstr>
      <vt:lpstr>Slide 18</vt:lpstr>
      <vt:lpstr>Slide 19</vt:lpstr>
      <vt:lpstr>Slide 20</vt:lpstr>
      <vt:lpstr>Sample Abstract from CPBD@MU</vt:lpstr>
      <vt:lpstr>2. Function: Types of Searches</vt:lpstr>
      <vt:lpstr> Principle 2: Web 1.0 versus Web 2.0 Technology </vt:lpstr>
      <vt:lpstr>Slide 24</vt:lpstr>
      <vt:lpstr>HEALTH EDUCATION</vt:lpstr>
      <vt:lpstr>National Health Education Standards (2007)</vt:lpstr>
      <vt:lpstr>Health Education Standards &amp; Health Literacy</vt:lpstr>
      <vt:lpstr> 2. Electronic Texts for Health Literacy http://www.units.muohio.edu/healthliteracy/Etext2009_2010.html </vt:lpstr>
      <vt:lpstr>Electronic Texts for Health Literacy©</vt:lpstr>
      <vt:lpstr>Slide 30</vt:lpstr>
      <vt:lpstr>Example #2: E-Text for Health Literacy</vt:lpstr>
      <vt:lpstr>Example #3: E-Text for Health Literacy</vt:lpstr>
      <vt:lpstr>Example #4: E-Text for Health Literacy</vt:lpstr>
      <vt:lpstr>Using interpersonal communication skills</vt:lpstr>
      <vt:lpstr>Current Project </vt:lpstr>
      <vt:lpstr>Slide 36</vt:lpstr>
      <vt:lpstr>    http://wiggins.lib.muohio.edu/  http://wiggins.lib.muohio.edu/healthliteracy/ </vt:lpstr>
      <vt:lpstr> References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Textual &amp; Visual Integration for Heath Literacy</dc:title>
  <dc:creator>Valerie</dc:creator>
  <cp:lastModifiedBy> </cp:lastModifiedBy>
  <cp:revision>22</cp:revision>
  <dcterms:created xsi:type="dcterms:W3CDTF">2013-11-03T22:07:34Z</dcterms:created>
  <dcterms:modified xsi:type="dcterms:W3CDTF">2013-11-07T18:49:11Z</dcterms:modified>
</cp:coreProperties>
</file>